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7cb99aa8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7cb99aa8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cb99aa8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cb99aa8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cb99aa8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cb99aa8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cb99aa88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cb99aa88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cb99aa88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7cb99aa88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e3b717ca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e3b717ca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cb99aa88a_1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cb99aa88a_1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h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1.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9.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l">
              <a:spcBef>
                <a:spcPts val="0"/>
              </a:spcBef>
              <a:spcAft>
                <a:spcPts val="0"/>
              </a:spcAft>
              <a:buNone/>
            </a:pPr>
            <a:r>
              <a:rPr lang="hr"/>
              <a:t>DARIAH-HR Digital Tools </a:t>
            </a:r>
            <a:endParaRPr/>
          </a:p>
          <a:p>
            <a:pPr indent="0" lvl="0" marL="0" rtl="0" algn="l">
              <a:spcBef>
                <a:spcPts val="0"/>
              </a:spcBef>
              <a:spcAft>
                <a:spcPts val="0"/>
              </a:spcAft>
              <a:buNone/>
            </a:pPr>
            <a:r>
              <a:rPr lang="hr"/>
              <a:t>in the Frame of Open Science</a:t>
            </a:r>
            <a:endParaRPr/>
          </a:p>
        </p:txBody>
      </p:sp>
      <p:sp>
        <p:nvSpPr>
          <p:cNvPr id="60" name="Google Shape;60;p13"/>
          <p:cNvSpPr txBox="1"/>
          <p:nvPr>
            <p:ph idx="1" type="subTitle"/>
          </p:nvPr>
        </p:nvSpPr>
        <p:spPr>
          <a:xfrm>
            <a:off x="510450" y="4049163"/>
            <a:ext cx="7001400" cy="7926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hr"/>
              <a:t>Koraljka Kuzman Šlogar</a:t>
            </a:r>
            <a:endParaRPr/>
          </a:p>
          <a:p>
            <a:pPr indent="0" lvl="0" marL="0" rtl="0" algn="l">
              <a:spcBef>
                <a:spcPts val="0"/>
              </a:spcBef>
              <a:spcAft>
                <a:spcPts val="0"/>
              </a:spcAft>
              <a:buNone/>
            </a:pPr>
            <a:r>
              <a:rPr lang="hr"/>
              <a:t>Anamarija Žugić Borić</a:t>
            </a:r>
            <a:endParaRPr/>
          </a:p>
          <a:p>
            <a:pPr indent="0" lvl="0" marL="0" rtl="0" algn="l">
              <a:spcBef>
                <a:spcPts val="0"/>
              </a:spcBef>
              <a:spcAft>
                <a:spcPts val="0"/>
              </a:spcAft>
              <a:buNone/>
            </a:pPr>
            <a:r>
              <a:t/>
            </a:r>
            <a:endParaRPr/>
          </a:p>
          <a:p>
            <a:pPr indent="0" lvl="0" marL="0" rtl="0" algn="l">
              <a:spcBef>
                <a:spcPts val="0"/>
              </a:spcBef>
              <a:spcAft>
                <a:spcPts val="0"/>
              </a:spcAft>
              <a:buNone/>
            </a:pPr>
            <a:r>
              <a:rPr lang="hr"/>
              <a:t>Institute of Ethnology and Folklore Research, Zagreb</a:t>
            </a:r>
            <a:endParaRPr/>
          </a:p>
        </p:txBody>
      </p:sp>
      <p:sp>
        <p:nvSpPr>
          <p:cNvPr id="61" name="Google Shape;61;p13"/>
          <p:cNvSpPr txBox="1"/>
          <p:nvPr/>
        </p:nvSpPr>
        <p:spPr>
          <a:xfrm>
            <a:off x="0" y="0"/>
            <a:ext cx="9144000" cy="582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hr" sz="1100">
                <a:solidFill>
                  <a:schemeClr val="lt1"/>
                </a:solidFill>
                <a:latin typeface="Proxima Nova"/>
                <a:ea typeface="Proxima Nova"/>
                <a:cs typeface="Proxima Nova"/>
                <a:sym typeface="Proxima Nova"/>
              </a:rPr>
              <a:t>PUBMET2023: The 10th Conference on Scholarly Communication in the Context of Open Science</a:t>
            </a:r>
            <a:endParaRPr sz="1100">
              <a:solidFill>
                <a:schemeClr val="lt1"/>
              </a:solidFill>
              <a:latin typeface="Proxima Nova"/>
              <a:ea typeface="Proxima Nova"/>
              <a:cs typeface="Proxima Nova"/>
              <a:sym typeface="Proxima Nova"/>
            </a:endParaRPr>
          </a:p>
          <a:p>
            <a:pPr indent="0" lvl="0" marL="0" rtl="0" algn="r">
              <a:spcBef>
                <a:spcPts val="0"/>
              </a:spcBef>
              <a:spcAft>
                <a:spcPts val="0"/>
              </a:spcAft>
              <a:buNone/>
            </a:pPr>
            <a:r>
              <a:rPr lang="hr" sz="1100">
                <a:solidFill>
                  <a:schemeClr val="lt1"/>
                </a:solidFill>
                <a:latin typeface="Proxima Nova"/>
                <a:ea typeface="Proxima Nova"/>
                <a:cs typeface="Proxima Nova"/>
                <a:sym typeface="Proxima Nova"/>
              </a:rPr>
              <a:t>13-15 September 2023, University of Zadar, Croatia</a:t>
            </a:r>
            <a:endParaRPr sz="1100">
              <a:solidFill>
                <a:schemeClr val="lt1"/>
              </a:solidFill>
              <a:latin typeface="Proxima Nova"/>
              <a:ea typeface="Proxima Nova"/>
              <a:cs typeface="Proxima Nova"/>
              <a:sym typeface="Proxima Nova"/>
            </a:endParaRPr>
          </a:p>
        </p:txBody>
      </p:sp>
      <p:pic>
        <p:nvPicPr>
          <p:cNvPr id="62" name="Google Shape;62;p13"/>
          <p:cNvPicPr preferRelativeResize="0"/>
          <p:nvPr/>
        </p:nvPicPr>
        <p:blipFill>
          <a:blip r:embed="rId3">
            <a:alphaModFix/>
          </a:blip>
          <a:stretch>
            <a:fillRect/>
          </a:stretch>
        </p:blipFill>
        <p:spPr>
          <a:xfrm>
            <a:off x="7656500" y="3747425"/>
            <a:ext cx="1396076" cy="1396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hr" sz="4220"/>
              <a:t>Development of the tools…</a:t>
            </a:r>
            <a:endParaRPr sz="4220"/>
          </a:p>
        </p:txBody>
      </p:sp>
      <p:pic>
        <p:nvPicPr>
          <p:cNvPr id="68" name="Google Shape;68;p14"/>
          <p:cNvPicPr preferRelativeResize="0"/>
          <p:nvPr/>
        </p:nvPicPr>
        <p:blipFill>
          <a:blip r:embed="rId3">
            <a:alphaModFix/>
          </a:blip>
          <a:stretch>
            <a:fillRect/>
          </a:stretch>
        </p:blipFill>
        <p:spPr>
          <a:xfrm>
            <a:off x="4626850" y="2647175"/>
            <a:ext cx="2447925" cy="819150"/>
          </a:xfrm>
          <a:prstGeom prst="rect">
            <a:avLst/>
          </a:prstGeom>
          <a:noFill/>
          <a:ln>
            <a:noFill/>
          </a:ln>
        </p:spPr>
      </p:pic>
      <p:pic>
        <p:nvPicPr>
          <p:cNvPr id="69" name="Google Shape;69;p14"/>
          <p:cNvPicPr preferRelativeResize="0"/>
          <p:nvPr/>
        </p:nvPicPr>
        <p:blipFill>
          <a:blip r:embed="rId4">
            <a:alphaModFix/>
          </a:blip>
          <a:stretch>
            <a:fillRect/>
          </a:stretch>
        </p:blipFill>
        <p:spPr>
          <a:xfrm>
            <a:off x="7758573" y="1951851"/>
            <a:ext cx="851881" cy="1514476"/>
          </a:xfrm>
          <a:prstGeom prst="rect">
            <a:avLst/>
          </a:prstGeom>
          <a:noFill/>
          <a:ln>
            <a:noFill/>
          </a:ln>
        </p:spPr>
      </p:pic>
      <p:pic>
        <p:nvPicPr>
          <p:cNvPr id="70" name="Google Shape;70;p14"/>
          <p:cNvPicPr preferRelativeResize="0"/>
          <p:nvPr/>
        </p:nvPicPr>
        <p:blipFill>
          <a:blip r:embed="rId5">
            <a:alphaModFix/>
          </a:blip>
          <a:stretch>
            <a:fillRect/>
          </a:stretch>
        </p:blipFill>
        <p:spPr>
          <a:xfrm>
            <a:off x="4367663" y="1472800"/>
            <a:ext cx="2707100" cy="961100"/>
          </a:xfrm>
          <a:prstGeom prst="rect">
            <a:avLst/>
          </a:prstGeom>
          <a:noFill/>
          <a:ln>
            <a:noFill/>
          </a:ln>
        </p:spPr>
      </p:pic>
      <p:sp>
        <p:nvSpPr>
          <p:cNvPr id="71" name="Google Shape;71;p14"/>
          <p:cNvSpPr txBox="1"/>
          <p:nvPr>
            <p:ph idx="1" type="body"/>
          </p:nvPr>
        </p:nvSpPr>
        <p:spPr>
          <a:xfrm>
            <a:off x="311700" y="147280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r" sz="1800"/>
              <a:t>… in the partnership with</a:t>
            </a:r>
            <a:endParaRPr sz="1800"/>
          </a:p>
          <a:p>
            <a:pPr indent="-342900" lvl="0" marL="457200" rtl="0" algn="l">
              <a:spcBef>
                <a:spcPts val="1200"/>
              </a:spcBef>
              <a:spcAft>
                <a:spcPts val="0"/>
              </a:spcAft>
              <a:buSzPts val="1800"/>
              <a:buChar char="●"/>
            </a:pPr>
            <a:r>
              <a:rPr lang="hr" sz="1800"/>
              <a:t>institutions within the DARIAH-HR national network</a:t>
            </a:r>
            <a:endParaRPr sz="1800"/>
          </a:p>
          <a:p>
            <a:pPr indent="-342900" lvl="0" marL="457200" rtl="0" algn="l">
              <a:spcBef>
                <a:spcPts val="0"/>
              </a:spcBef>
              <a:spcAft>
                <a:spcPts val="0"/>
              </a:spcAft>
              <a:buSzPts val="1800"/>
              <a:buChar char="●"/>
            </a:pPr>
            <a:r>
              <a:rPr lang="hr" sz="1800"/>
              <a:t>other members of the DARIAH-EU consortium</a:t>
            </a:r>
            <a:endParaRPr sz="1800"/>
          </a:p>
          <a:p>
            <a:pPr indent="0" lvl="0" marL="457200" rtl="0" algn="l">
              <a:spcBef>
                <a:spcPts val="1200"/>
              </a:spcBef>
              <a:spcAft>
                <a:spcPts val="0"/>
              </a:spcAft>
              <a:buNone/>
            </a:pPr>
            <a:r>
              <a:t/>
            </a:r>
            <a:endParaRPr sz="1800"/>
          </a:p>
          <a:p>
            <a:pPr indent="0" lvl="0" marL="0" rtl="0" algn="l">
              <a:spcBef>
                <a:spcPts val="1200"/>
              </a:spcBef>
              <a:spcAft>
                <a:spcPts val="0"/>
              </a:spcAft>
              <a:buNone/>
            </a:pPr>
            <a:r>
              <a:t/>
            </a:r>
            <a:endParaRPr sz="1800"/>
          </a:p>
          <a:p>
            <a:pPr indent="0" lvl="0" marL="0" rtl="0" algn="l">
              <a:spcBef>
                <a:spcPts val="1200"/>
              </a:spcBef>
              <a:spcAft>
                <a:spcPts val="0"/>
              </a:spcAft>
              <a:buNone/>
            </a:pPr>
            <a:r>
              <a:t/>
            </a:r>
            <a:endParaRPr sz="1800"/>
          </a:p>
          <a:p>
            <a:pPr indent="0" lvl="0" marL="0" rtl="0" algn="l">
              <a:spcBef>
                <a:spcPts val="1200"/>
              </a:spcBef>
              <a:spcAft>
                <a:spcPts val="1200"/>
              </a:spcAft>
              <a:buNone/>
            </a:pPr>
            <a:r>
              <a:t/>
            </a:r>
            <a:endParaRPr sz="1800"/>
          </a:p>
        </p:txBody>
      </p:sp>
      <p:pic>
        <p:nvPicPr>
          <p:cNvPr id="72" name="Google Shape;72;p14"/>
          <p:cNvPicPr preferRelativeResize="0"/>
          <p:nvPr/>
        </p:nvPicPr>
        <p:blipFill>
          <a:blip r:embed="rId6">
            <a:alphaModFix/>
          </a:blip>
          <a:stretch>
            <a:fillRect/>
          </a:stretch>
        </p:blipFill>
        <p:spPr>
          <a:xfrm>
            <a:off x="4497275" y="4070050"/>
            <a:ext cx="1892926" cy="819150"/>
          </a:xfrm>
          <a:prstGeom prst="rect">
            <a:avLst/>
          </a:prstGeom>
          <a:noFill/>
          <a:ln>
            <a:noFill/>
          </a:ln>
        </p:spPr>
      </p:pic>
      <p:pic>
        <p:nvPicPr>
          <p:cNvPr id="73" name="Google Shape;73;p14"/>
          <p:cNvPicPr preferRelativeResize="0"/>
          <p:nvPr/>
        </p:nvPicPr>
        <p:blipFill>
          <a:blip r:embed="rId7">
            <a:alphaModFix/>
          </a:blip>
          <a:stretch>
            <a:fillRect/>
          </a:stretch>
        </p:blipFill>
        <p:spPr>
          <a:xfrm>
            <a:off x="6917300" y="3999949"/>
            <a:ext cx="1892926" cy="889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92850" y="0"/>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hr"/>
              <a:t>DH register</a:t>
            </a:r>
            <a:endParaRPr/>
          </a:p>
        </p:txBody>
      </p:sp>
      <p:pic>
        <p:nvPicPr>
          <p:cNvPr id="79" name="Google Shape;79;p15"/>
          <p:cNvPicPr preferRelativeResize="0"/>
          <p:nvPr/>
        </p:nvPicPr>
        <p:blipFill>
          <a:blip r:embed="rId3">
            <a:alphaModFix/>
          </a:blip>
          <a:stretch>
            <a:fillRect/>
          </a:stretch>
        </p:blipFill>
        <p:spPr>
          <a:xfrm>
            <a:off x="4793100" y="217050"/>
            <a:ext cx="4097101" cy="2712749"/>
          </a:xfrm>
          <a:prstGeom prst="rect">
            <a:avLst/>
          </a:prstGeom>
          <a:noFill/>
          <a:ln cap="flat" cmpd="sng" w="28575">
            <a:solidFill>
              <a:schemeClr val="dk2"/>
            </a:solidFill>
            <a:prstDash val="solid"/>
            <a:round/>
            <a:headEnd len="sm" w="sm" type="none"/>
            <a:tailEnd len="sm" w="sm" type="none"/>
          </a:ln>
        </p:spPr>
      </p:pic>
      <p:sp>
        <p:nvSpPr>
          <p:cNvPr id="80" name="Google Shape;80;p15"/>
          <p:cNvSpPr txBox="1"/>
          <p:nvPr>
            <p:ph idx="1" type="subTitle"/>
          </p:nvPr>
        </p:nvSpPr>
        <p:spPr>
          <a:xfrm>
            <a:off x="392850" y="1840575"/>
            <a:ext cx="4045200" cy="2012400"/>
          </a:xfrm>
          <a:prstGeom prst="rect">
            <a:avLst/>
          </a:prstGeom>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688"/>
              <a:buNone/>
            </a:pPr>
            <a:r>
              <a:rPr lang="hr" sz="1812"/>
              <a:t>A unique national platform designed to facilitate the creation of relevant registers for institutions operating in the fields of humanities, arts and culture, as well as provide information about humanities research projects, digitization projects, digital collections, digital tools, and other related content.</a:t>
            </a:r>
            <a:endParaRPr sz="1812"/>
          </a:p>
        </p:txBody>
      </p:sp>
      <p:pic>
        <p:nvPicPr>
          <p:cNvPr id="81" name="Google Shape;81;p15"/>
          <p:cNvPicPr preferRelativeResize="0"/>
          <p:nvPr/>
        </p:nvPicPr>
        <p:blipFill>
          <a:blip r:embed="rId4">
            <a:alphaModFix/>
          </a:blip>
          <a:stretch>
            <a:fillRect/>
          </a:stretch>
        </p:blipFill>
        <p:spPr>
          <a:xfrm>
            <a:off x="4793112" y="3209150"/>
            <a:ext cx="1746074" cy="1091299"/>
          </a:xfrm>
          <a:prstGeom prst="rect">
            <a:avLst/>
          </a:prstGeom>
          <a:noFill/>
          <a:ln>
            <a:noFill/>
          </a:ln>
        </p:spPr>
      </p:pic>
      <p:pic>
        <p:nvPicPr>
          <p:cNvPr id="82" name="Google Shape;82;p15"/>
          <p:cNvPicPr preferRelativeResize="0"/>
          <p:nvPr/>
        </p:nvPicPr>
        <p:blipFill>
          <a:blip r:embed="rId5">
            <a:alphaModFix/>
          </a:blip>
          <a:stretch>
            <a:fillRect/>
          </a:stretch>
        </p:blipFill>
        <p:spPr>
          <a:xfrm>
            <a:off x="6894225" y="2587325"/>
            <a:ext cx="1920600" cy="1920623"/>
          </a:xfrm>
          <a:prstGeom prst="rect">
            <a:avLst/>
          </a:prstGeom>
          <a:noFill/>
          <a:ln cap="flat" cmpd="sng" w="28575">
            <a:solidFill>
              <a:schemeClr val="dk2"/>
            </a:solidFill>
            <a:prstDash val="solid"/>
            <a:round/>
            <a:headEnd len="sm" w="sm" type="none"/>
            <a:tailEnd len="sm" w="sm" type="none"/>
          </a:ln>
        </p:spPr>
      </p:pic>
      <p:sp>
        <p:nvSpPr>
          <p:cNvPr id="83" name="Google Shape;83;p15"/>
          <p:cNvSpPr txBox="1"/>
          <p:nvPr/>
        </p:nvSpPr>
        <p:spPr>
          <a:xfrm>
            <a:off x="6894237" y="4507950"/>
            <a:ext cx="1920600" cy="578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688"/>
              <a:buFont typeface="Arial"/>
              <a:buNone/>
            </a:pPr>
            <a:r>
              <a:rPr b="1" lang="hr" sz="1812">
                <a:solidFill>
                  <a:schemeClr val="dk2"/>
                </a:solidFill>
                <a:latin typeface="Proxima Nova"/>
                <a:ea typeface="Proxima Nova"/>
                <a:cs typeface="Proxima Nova"/>
                <a:sym typeface="Proxima Nova"/>
              </a:rPr>
              <a:t>Become a collaborator</a:t>
            </a:r>
            <a:endParaRPr b="1">
              <a:solidFill>
                <a:schemeClr val="dk2"/>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67375" y="0"/>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hr"/>
              <a:t>Tezaurus.hr</a:t>
            </a:r>
            <a:endParaRPr/>
          </a:p>
        </p:txBody>
      </p:sp>
      <p:pic>
        <p:nvPicPr>
          <p:cNvPr id="89" name="Google Shape;89;p16"/>
          <p:cNvPicPr preferRelativeResize="0"/>
          <p:nvPr/>
        </p:nvPicPr>
        <p:blipFill rotWithShape="1">
          <a:blip r:embed="rId3">
            <a:alphaModFix/>
          </a:blip>
          <a:srcRect b="0" l="12176" r="11574" t="9641"/>
          <a:stretch/>
        </p:blipFill>
        <p:spPr>
          <a:xfrm>
            <a:off x="4754438" y="252550"/>
            <a:ext cx="4209423" cy="2738025"/>
          </a:xfrm>
          <a:prstGeom prst="rect">
            <a:avLst/>
          </a:prstGeom>
          <a:noFill/>
          <a:ln cap="flat" cmpd="sng" w="28575">
            <a:solidFill>
              <a:schemeClr val="dk2"/>
            </a:solidFill>
            <a:prstDash val="solid"/>
            <a:round/>
            <a:headEnd len="sm" w="sm" type="none"/>
            <a:tailEnd len="sm" w="sm" type="none"/>
          </a:ln>
        </p:spPr>
      </p:pic>
      <p:pic>
        <p:nvPicPr>
          <p:cNvPr id="90" name="Google Shape;90;p16"/>
          <p:cNvPicPr preferRelativeResize="0"/>
          <p:nvPr/>
        </p:nvPicPr>
        <p:blipFill>
          <a:blip r:embed="rId4">
            <a:alphaModFix/>
          </a:blip>
          <a:stretch>
            <a:fillRect/>
          </a:stretch>
        </p:blipFill>
        <p:spPr>
          <a:xfrm>
            <a:off x="6887913" y="2571738"/>
            <a:ext cx="1972526" cy="1972526"/>
          </a:xfrm>
          <a:prstGeom prst="rect">
            <a:avLst/>
          </a:prstGeom>
          <a:noFill/>
          <a:ln cap="flat" cmpd="sng" w="28575">
            <a:solidFill>
              <a:schemeClr val="dk2"/>
            </a:solidFill>
            <a:prstDash val="solid"/>
            <a:round/>
            <a:headEnd len="sm" w="sm" type="none"/>
            <a:tailEnd len="sm" w="sm" type="none"/>
          </a:ln>
        </p:spPr>
      </p:pic>
      <p:sp>
        <p:nvSpPr>
          <p:cNvPr id="91" name="Google Shape;91;p16"/>
          <p:cNvSpPr txBox="1"/>
          <p:nvPr>
            <p:ph idx="1" type="subTitle"/>
          </p:nvPr>
        </p:nvSpPr>
        <p:spPr>
          <a:xfrm>
            <a:off x="367375" y="1796124"/>
            <a:ext cx="4045200" cy="2738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hr" sz="1800"/>
              <a:t>A</a:t>
            </a:r>
            <a:r>
              <a:rPr lang="hr" sz="1800"/>
              <a:t> platform conceived as a database for all dictionaries which can be used in various domains (within the digital humanities and beyond). Tezaurus.hr supports the integration of various metadata standards and dictionaries from recognized sources like Getty Thesaurus and Geospatial Thesaurus.</a:t>
            </a:r>
            <a:endParaRPr sz="1800"/>
          </a:p>
        </p:txBody>
      </p:sp>
      <p:pic>
        <p:nvPicPr>
          <p:cNvPr id="92" name="Google Shape;92;p16"/>
          <p:cNvPicPr preferRelativeResize="0"/>
          <p:nvPr/>
        </p:nvPicPr>
        <p:blipFill>
          <a:blip r:embed="rId5">
            <a:alphaModFix/>
          </a:blip>
          <a:stretch>
            <a:fillRect/>
          </a:stretch>
        </p:blipFill>
        <p:spPr>
          <a:xfrm>
            <a:off x="4727263" y="3141625"/>
            <a:ext cx="1800223" cy="1125149"/>
          </a:xfrm>
          <a:prstGeom prst="rect">
            <a:avLst/>
          </a:prstGeom>
          <a:noFill/>
          <a:ln>
            <a:noFill/>
          </a:ln>
        </p:spPr>
      </p:pic>
      <p:sp>
        <p:nvSpPr>
          <p:cNvPr id="93" name="Google Shape;93;p16"/>
          <p:cNvSpPr txBox="1"/>
          <p:nvPr/>
        </p:nvSpPr>
        <p:spPr>
          <a:xfrm>
            <a:off x="6703738" y="4534225"/>
            <a:ext cx="2340900" cy="687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hr" sz="1812">
                <a:solidFill>
                  <a:schemeClr val="dk2"/>
                </a:solidFill>
                <a:latin typeface="Proxima Nova"/>
                <a:ea typeface="Proxima Nova"/>
                <a:cs typeface="Proxima Nova"/>
                <a:sym typeface="Proxima Nova"/>
              </a:rPr>
              <a:t>Become a collaborator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65500" y="23627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hr"/>
              <a:t>Consent Form Wizard</a:t>
            </a:r>
            <a:endParaRPr/>
          </a:p>
        </p:txBody>
      </p:sp>
      <p:pic>
        <p:nvPicPr>
          <p:cNvPr id="99" name="Google Shape;99;p17"/>
          <p:cNvPicPr preferRelativeResize="0"/>
          <p:nvPr/>
        </p:nvPicPr>
        <p:blipFill rotWithShape="1">
          <a:blip r:embed="rId3">
            <a:alphaModFix/>
          </a:blip>
          <a:srcRect b="38438" l="25565" r="25589" t="0"/>
          <a:stretch/>
        </p:blipFill>
        <p:spPr>
          <a:xfrm>
            <a:off x="5111350" y="236275"/>
            <a:ext cx="3691448" cy="2617174"/>
          </a:xfrm>
          <a:prstGeom prst="rect">
            <a:avLst/>
          </a:prstGeom>
          <a:noFill/>
          <a:ln cap="flat" cmpd="sng" w="28575">
            <a:solidFill>
              <a:schemeClr val="dk2"/>
            </a:solidFill>
            <a:prstDash val="solid"/>
            <a:round/>
            <a:headEnd len="sm" w="sm" type="none"/>
            <a:tailEnd len="sm" w="sm" type="none"/>
          </a:ln>
        </p:spPr>
      </p:pic>
      <p:sp>
        <p:nvSpPr>
          <p:cNvPr id="100" name="Google Shape;100;p17"/>
          <p:cNvSpPr txBox="1"/>
          <p:nvPr>
            <p:ph idx="1" type="subTitle"/>
          </p:nvPr>
        </p:nvSpPr>
        <p:spPr>
          <a:xfrm>
            <a:off x="265500" y="1878175"/>
            <a:ext cx="4045200" cy="2617200"/>
          </a:xfrm>
          <a:prstGeom prst="rect">
            <a:avLst/>
          </a:prstGeom>
        </p:spPr>
        <p:txBody>
          <a:bodyPr anchorCtr="0" anchor="t" bIns="91425" lIns="91425" spcFirstLastPara="1" rIns="91425" wrap="square" tIns="91425">
            <a:noAutofit/>
          </a:bodyPr>
          <a:lstStyle/>
          <a:p>
            <a:pPr indent="0" lvl="0" marL="0" rtl="0" algn="just">
              <a:lnSpc>
                <a:spcPct val="90000"/>
              </a:lnSpc>
              <a:spcBef>
                <a:spcPts val="0"/>
              </a:spcBef>
              <a:spcAft>
                <a:spcPts val="0"/>
              </a:spcAft>
              <a:buClr>
                <a:schemeClr val="dk1"/>
              </a:buClr>
              <a:buSzPts val="852"/>
              <a:buFont typeface="Arial"/>
              <a:buNone/>
            </a:pPr>
            <a:r>
              <a:rPr lang="hr" sz="1827"/>
              <a:t>The aim of the CFW is to assist humanities researchers in obtaining GDPR-compliant data processing consent. To generate ready-to-use consent form templates, CFW employs a questionnaire-based approach. The tool was created by the DARIAH-EU ELDAH working group and is available in seven languages.</a:t>
            </a:r>
            <a:endParaRPr sz="1827"/>
          </a:p>
        </p:txBody>
      </p:sp>
      <p:pic>
        <p:nvPicPr>
          <p:cNvPr id="101" name="Google Shape;101;p17"/>
          <p:cNvPicPr preferRelativeResize="0"/>
          <p:nvPr/>
        </p:nvPicPr>
        <p:blipFill>
          <a:blip r:embed="rId4">
            <a:alphaModFix/>
          </a:blip>
          <a:stretch>
            <a:fillRect/>
          </a:stretch>
        </p:blipFill>
        <p:spPr>
          <a:xfrm>
            <a:off x="6786200" y="2853450"/>
            <a:ext cx="1861100" cy="1861100"/>
          </a:xfrm>
          <a:prstGeom prst="rect">
            <a:avLst/>
          </a:prstGeom>
          <a:noFill/>
          <a:ln cap="flat" cmpd="sng" w="28575">
            <a:solidFill>
              <a:schemeClr val="dk2"/>
            </a:solidFill>
            <a:prstDash val="solid"/>
            <a:round/>
            <a:headEnd len="sm" w="sm" type="none"/>
            <a:tailEnd len="sm" w="sm" type="none"/>
          </a:ln>
        </p:spPr>
      </p:pic>
      <p:pic>
        <p:nvPicPr>
          <p:cNvPr id="102" name="Google Shape;102;p17"/>
          <p:cNvPicPr preferRelativeResize="0"/>
          <p:nvPr/>
        </p:nvPicPr>
        <p:blipFill>
          <a:blip r:embed="rId5">
            <a:alphaModFix/>
          </a:blip>
          <a:stretch>
            <a:fillRect/>
          </a:stretch>
        </p:blipFill>
        <p:spPr>
          <a:xfrm>
            <a:off x="5111350" y="3092075"/>
            <a:ext cx="1371400" cy="1168250"/>
          </a:xfrm>
          <a:prstGeom prst="rect">
            <a:avLst/>
          </a:prstGeom>
          <a:noFill/>
          <a:ln cap="flat" cmpd="sng" w="28575">
            <a:solidFill>
              <a:schemeClr val="lt1"/>
            </a:solidFill>
            <a:prstDash val="solid"/>
            <a:round/>
            <a:headEnd len="sm" w="sm" type="none"/>
            <a:tailEnd len="sm" w="sm" type="none"/>
          </a:ln>
        </p:spPr>
      </p:pic>
      <p:sp>
        <p:nvSpPr>
          <p:cNvPr id="103" name="Google Shape;103;p17"/>
          <p:cNvSpPr txBox="1"/>
          <p:nvPr/>
        </p:nvSpPr>
        <p:spPr>
          <a:xfrm>
            <a:off x="6395700" y="4714550"/>
            <a:ext cx="2642100" cy="620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hr" sz="1812">
                <a:solidFill>
                  <a:schemeClr val="dk2"/>
                </a:solidFill>
                <a:latin typeface="Proxima Nova"/>
                <a:ea typeface="Proxima Nova"/>
                <a:cs typeface="Proxima Nova"/>
                <a:sym typeface="Proxima Nova"/>
              </a:rPr>
              <a:t>Test the tool here</a:t>
            </a:r>
            <a:endParaRPr/>
          </a:p>
          <a:p>
            <a:pPr indent="0" lvl="0" marL="0" rtl="0" algn="l">
              <a:spcBef>
                <a:spcPts val="0"/>
              </a:spcBef>
              <a:spcAft>
                <a:spcPts val="0"/>
              </a:spcAft>
              <a:buNone/>
            </a:pPr>
            <a:r>
              <a:t/>
            </a:r>
            <a:endParaRPr sz="1200">
              <a:solidFill>
                <a:srgbClr val="D1D5DB"/>
              </a:solidFill>
              <a:highlight>
                <a:srgbClr val="444654"/>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265500" y="148800"/>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hr"/>
              <a:t>Monument Heritage Map</a:t>
            </a:r>
            <a:endParaRPr/>
          </a:p>
        </p:txBody>
      </p:sp>
      <p:pic>
        <p:nvPicPr>
          <p:cNvPr id="109" name="Google Shape;109;p18"/>
          <p:cNvPicPr preferRelativeResize="0"/>
          <p:nvPr/>
        </p:nvPicPr>
        <p:blipFill rotWithShape="1">
          <a:blip r:embed="rId3">
            <a:alphaModFix/>
          </a:blip>
          <a:srcRect b="0" l="777" r="19081" t="0"/>
          <a:stretch/>
        </p:blipFill>
        <p:spPr>
          <a:xfrm>
            <a:off x="4604175" y="314725"/>
            <a:ext cx="4484951" cy="2257025"/>
          </a:xfrm>
          <a:prstGeom prst="rect">
            <a:avLst/>
          </a:prstGeom>
          <a:noFill/>
          <a:ln cap="flat" cmpd="sng" w="28575">
            <a:solidFill>
              <a:schemeClr val="dk2"/>
            </a:solidFill>
            <a:prstDash val="solid"/>
            <a:round/>
            <a:headEnd len="sm" w="sm" type="none"/>
            <a:tailEnd len="sm" w="sm" type="none"/>
          </a:ln>
        </p:spPr>
      </p:pic>
      <p:sp>
        <p:nvSpPr>
          <p:cNvPr id="110" name="Google Shape;110;p18"/>
          <p:cNvSpPr txBox="1"/>
          <p:nvPr>
            <p:ph idx="1" type="subTitle"/>
          </p:nvPr>
        </p:nvSpPr>
        <p:spPr>
          <a:xfrm>
            <a:off x="265500" y="1899000"/>
            <a:ext cx="4045200" cy="1911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hr" sz="1800"/>
              <a:t>An open-source tool </a:t>
            </a:r>
            <a:r>
              <a:rPr lang="hr" sz="1800"/>
              <a:t>for data collection, processing, visualization, and mapping of cultural monuments. The tool aims to involve students and the general public through a citizen-based science approach.</a:t>
            </a:r>
            <a:endParaRPr sz="1800"/>
          </a:p>
        </p:txBody>
      </p:sp>
      <p:pic>
        <p:nvPicPr>
          <p:cNvPr id="111" name="Google Shape;111;p18"/>
          <p:cNvPicPr preferRelativeResize="0"/>
          <p:nvPr/>
        </p:nvPicPr>
        <p:blipFill>
          <a:blip r:embed="rId4">
            <a:alphaModFix/>
          </a:blip>
          <a:stretch>
            <a:fillRect/>
          </a:stretch>
        </p:blipFill>
        <p:spPr>
          <a:xfrm>
            <a:off x="5190975" y="2777700"/>
            <a:ext cx="3898149" cy="15096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456475"/>
            <a:ext cx="85206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hr" sz="4220"/>
              <a:t>Benefits</a:t>
            </a:r>
            <a:endParaRPr sz="4220"/>
          </a:p>
        </p:txBody>
      </p:sp>
      <p:sp>
        <p:nvSpPr>
          <p:cNvPr id="117" name="Google Shape;117;p19"/>
          <p:cNvSpPr txBox="1"/>
          <p:nvPr>
            <p:ph idx="1" type="body"/>
          </p:nvPr>
        </p:nvSpPr>
        <p:spPr>
          <a:xfrm>
            <a:off x="448875" y="1367950"/>
            <a:ext cx="3999900" cy="36201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Char char="●"/>
            </a:pPr>
            <a:r>
              <a:rPr lang="hr" sz="2100"/>
              <a:t>improving knowledge organization, promoting resource sharing, fostering collaboration, and encouraging responsible research practices</a:t>
            </a:r>
            <a:endParaRPr sz="2100"/>
          </a:p>
          <a:p>
            <a:pPr indent="0" lvl="0" marL="457200" rtl="0" algn="l">
              <a:lnSpc>
                <a:spcPct val="100000"/>
              </a:lnSpc>
              <a:spcBef>
                <a:spcPts val="0"/>
              </a:spcBef>
              <a:spcAft>
                <a:spcPts val="0"/>
              </a:spcAft>
              <a:buNone/>
            </a:pPr>
            <a:r>
              <a:t/>
            </a:r>
            <a:endParaRPr sz="2100"/>
          </a:p>
          <a:p>
            <a:pPr indent="-361950" lvl="0" marL="457200" rtl="0" algn="l">
              <a:lnSpc>
                <a:spcPct val="100000"/>
              </a:lnSpc>
              <a:spcBef>
                <a:spcPts val="0"/>
              </a:spcBef>
              <a:spcAft>
                <a:spcPts val="0"/>
              </a:spcAft>
              <a:buSzPts val="2100"/>
              <a:buChar char="●"/>
            </a:pPr>
            <a:r>
              <a:rPr lang="hr" sz="2100"/>
              <a:t>creating an open ecosystem rooted in genuine community needs and practices</a:t>
            </a:r>
            <a:endParaRPr sz="2100"/>
          </a:p>
          <a:p>
            <a:pPr indent="0" lvl="0" marL="457200" rtl="0" algn="l">
              <a:lnSpc>
                <a:spcPct val="100000"/>
              </a:lnSpc>
              <a:spcBef>
                <a:spcPts val="0"/>
              </a:spcBef>
              <a:spcAft>
                <a:spcPts val="0"/>
              </a:spcAft>
              <a:buNone/>
            </a:pPr>
            <a:r>
              <a:t/>
            </a:r>
            <a:endParaRPr sz="2100"/>
          </a:p>
          <a:p>
            <a:pPr indent="0" lvl="0" marL="0" rtl="0" algn="l">
              <a:spcBef>
                <a:spcPts val="0"/>
              </a:spcBef>
              <a:spcAft>
                <a:spcPts val="0"/>
              </a:spcAft>
              <a:buNone/>
            </a:pPr>
            <a:r>
              <a:t/>
            </a:r>
            <a:endParaRPr sz="1800"/>
          </a:p>
          <a:p>
            <a:pPr indent="0" lvl="0" marL="0" rtl="0" algn="l">
              <a:spcBef>
                <a:spcPts val="1200"/>
              </a:spcBef>
              <a:spcAft>
                <a:spcPts val="0"/>
              </a:spcAft>
              <a:buNone/>
            </a:pPr>
            <a:r>
              <a:t/>
            </a:r>
            <a:endParaRPr sz="1800"/>
          </a:p>
          <a:p>
            <a:pPr indent="0" lvl="0" marL="0" rtl="0" algn="l">
              <a:spcBef>
                <a:spcPts val="1200"/>
              </a:spcBef>
              <a:spcAft>
                <a:spcPts val="1200"/>
              </a:spcAft>
              <a:buNone/>
            </a:pPr>
            <a:r>
              <a:t/>
            </a:r>
            <a:endParaRPr sz="1800"/>
          </a:p>
        </p:txBody>
      </p:sp>
      <p:sp>
        <p:nvSpPr>
          <p:cNvPr id="118" name="Google Shape;118;p19"/>
          <p:cNvSpPr txBox="1"/>
          <p:nvPr/>
        </p:nvSpPr>
        <p:spPr>
          <a:xfrm>
            <a:off x="5122925" y="1367950"/>
            <a:ext cx="3372000" cy="32067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accent3"/>
              </a:buClr>
              <a:buSzPts val="2100"/>
              <a:buFont typeface="Proxima Nova"/>
              <a:buChar char="●"/>
            </a:pPr>
            <a:r>
              <a:rPr lang="hr" sz="2100">
                <a:solidFill>
                  <a:schemeClr val="accent3"/>
                </a:solidFill>
                <a:latin typeface="Proxima Nova"/>
                <a:ea typeface="Proxima Nova"/>
                <a:cs typeface="Proxima Nova"/>
                <a:sym typeface="Proxima Nova"/>
              </a:rPr>
              <a:t>practically addressing the imbalance between STEM and Humanities disciplines in Open Science trends</a:t>
            </a:r>
            <a:endParaRPr sz="2100">
              <a:solidFill>
                <a:schemeClr val="accent3"/>
              </a:solidFill>
              <a:latin typeface="Proxima Nova"/>
              <a:ea typeface="Proxima Nova"/>
              <a:cs typeface="Proxima Nova"/>
              <a:sym typeface="Proxima Nova"/>
            </a:endParaRPr>
          </a:p>
          <a:p>
            <a:pPr indent="0" lvl="0" marL="0" rtl="0" algn="l">
              <a:spcBef>
                <a:spcPts val="0"/>
              </a:spcBef>
              <a:spcAft>
                <a:spcPts val="0"/>
              </a:spcAft>
              <a:buNone/>
            </a:pPr>
            <a:r>
              <a:t/>
            </a:r>
            <a:endParaRPr sz="2100">
              <a:solidFill>
                <a:schemeClr val="accent3"/>
              </a:solidFill>
              <a:latin typeface="Proxima Nova"/>
              <a:ea typeface="Proxima Nova"/>
              <a:cs typeface="Proxima Nova"/>
              <a:sym typeface="Proxima Nova"/>
            </a:endParaRPr>
          </a:p>
          <a:p>
            <a:pPr indent="-361950" lvl="0" marL="457200" rtl="0" algn="l">
              <a:spcBef>
                <a:spcPts val="0"/>
              </a:spcBef>
              <a:spcAft>
                <a:spcPts val="0"/>
              </a:spcAft>
              <a:buClr>
                <a:schemeClr val="accent3"/>
              </a:buClr>
              <a:buSzPts val="2100"/>
              <a:buFont typeface="Proxima Nova"/>
              <a:buChar char="●"/>
            </a:pPr>
            <a:r>
              <a:rPr lang="hr" sz="2100">
                <a:solidFill>
                  <a:schemeClr val="accent3"/>
                </a:solidFill>
                <a:latin typeface="Proxima Nova"/>
                <a:ea typeface="Proxima Nova"/>
                <a:cs typeface="Proxima Nova"/>
                <a:sym typeface="Proxima Nova"/>
              </a:rPr>
              <a:t>developing a robust, interconnected research infrastructure</a:t>
            </a:r>
            <a:endParaRPr sz="2100">
              <a:solidFill>
                <a:schemeClr val="accent3"/>
              </a:solidFill>
              <a:latin typeface="Proxima Nova"/>
              <a:ea typeface="Proxima Nova"/>
              <a:cs typeface="Proxima Nova"/>
              <a:sym typeface="Proxima Nova"/>
            </a:endParaRPr>
          </a:p>
          <a:p>
            <a:pPr indent="0" lvl="0" marL="45720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nvSpPr>
        <p:spPr>
          <a:xfrm>
            <a:off x="1931825" y="2472325"/>
            <a:ext cx="6636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sz="1800">
                <a:latin typeface="Proxima Nova"/>
                <a:ea typeface="Proxima Nova"/>
                <a:cs typeface="Proxima Nova"/>
                <a:sym typeface="Proxima Nova"/>
              </a:rPr>
              <a:t>dr. sc. Koraljka Kuzman Šlogar; koraljka@ief.hr</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Anamarija Žugić Borić; zugicboric@ief.hr</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Institute of Ethnology and Folklore Research </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DARIAH-HR </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____</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Šubićeva 42, 10 000 Zagreb</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Tel. +385 (0)1 459 67 41</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hr" sz="1800">
                <a:latin typeface="Proxima Nova"/>
                <a:ea typeface="Proxima Nova"/>
                <a:cs typeface="Proxima Nova"/>
                <a:sym typeface="Proxima Nova"/>
              </a:rPr>
              <a:t>Fax. +385 (0)1 459 67 09</a:t>
            </a:r>
            <a:endParaRPr sz="18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pic>
        <p:nvPicPr>
          <p:cNvPr id="124" name="Google Shape;124;p20"/>
          <p:cNvPicPr preferRelativeResize="0"/>
          <p:nvPr/>
        </p:nvPicPr>
        <p:blipFill>
          <a:blip r:embed="rId3">
            <a:alphaModFix/>
          </a:blip>
          <a:stretch>
            <a:fillRect/>
          </a:stretch>
        </p:blipFill>
        <p:spPr>
          <a:xfrm>
            <a:off x="6903450" y="3960050"/>
            <a:ext cx="1539225" cy="533100"/>
          </a:xfrm>
          <a:prstGeom prst="rect">
            <a:avLst/>
          </a:prstGeom>
          <a:noFill/>
          <a:ln cap="flat" cmpd="sng" w="152400">
            <a:solidFill>
              <a:srgbClr val="20124D"/>
            </a:solidFill>
            <a:prstDash val="solid"/>
            <a:round/>
            <a:headEnd len="sm" w="sm" type="none"/>
            <a:tailEnd len="sm" w="sm" type="none"/>
          </a:ln>
          <a:effectLst>
            <a:outerShdw blurRad="57150" rotWithShape="0" algn="bl" dist="19050">
              <a:schemeClr val="dk1">
                <a:alpha val="91000"/>
              </a:schemeClr>
            </a:outerShdw>
            <a:reflection blurRad="0" dir="5400000" dist="38100" endA="0" endPos="69000" fadeDir="5400012" kx="0" rotWithShape="0" algn="bl" stA="3000" stPos="0" sy="-100000" ky="0"/>
          </a:effectLst>
        </p:spPr>
      </p:pic>
      <p:pic>
        <p:nvPicPr>
          <p:cNvPr id="125" name="Google Shape;125;p20"/>
          <p:cNvPicPr preferRelativeResize="0"/>
          <p:nvPr/>
        </p:nvPicPr>
        <p:blipFill>
          <a:blip r:embed="rId4">
            <a:alphaModFix/>
          </a:blip>
          <a:stretch>
            <a:fillRect/>
          </a:stretch>
        </p:blipFill>
        <p:spPr>
          <a:xfrm>
            <a:off x="1931825" y="320600"/>
            <a:ext cx="4350650" cy="1419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