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omputer Says No" panose="020B0604020202020204" charset="0"/>
      <p:regular r:id="rId11"/>
    </p:embeddedFont>
    <p:embeddedFont>
      <p:font typeface="TT Fors Italics" panose="020B0604020202020204" charset="0"/>
      <p:regular r:id="rId12"/>
    </p:embeddedFont>
    <p:embeddedFont>
      <p:font typeface="Barlow Condensed Bold" panose="020B0604020202020204" charset="-1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arlow Condensed Semi-Bold" panose="020B0604020202020204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0.sv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6023" y="8709797"/>
            <a:ext cx="1571693" cy="387029"/>
          </a:xfrm>
          <a:custGeom>
            <a:avLst/>
            <a:gdLst/>
            <a:ahLst/>
            <a:cxnLst/>
            <a:rect l="l" t="t" r="r" b="b"/>
            <a:pathLst>
              <a:path w="1571693" h="387029">
                <a:moveTo>
                  <a:pt x="0" y="0"/>
                </a:moveTo>
                <a:lnTo>
                  <a:pt x="1571693" y="0"/>
                </a:lnTo>
                <a:lnTo>
                  <a:pt x="1571693" y="387029"/>
                </a:lnTo>
                <a:lnTo>
                  <a:pt x="0" y="3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3527" y="8787197"/>
            <a:ext cx="1034402" cy="374512"/>
          </a:xfrm>
          <a:custGeom>
            <a:avLst/>
            <a:gdLst/>
            <a:ahLst/>
            <a:cxnLst/>
            <a:rect l="l" t="t" r="r" b="b"/>
            <a:pathLst>
              <a:path w="1034402" h="374512">
                <a:moveTo>
                  <a:pt x="0" y="0"/>
                </a:moveTo>
                <a:lnTo>
                  <a:pt x="1034402" y="0"/>
                </a:lnTo>
                <a:lnTo>
                  <a:pt x="1034402" y="374512"/>
                </a:lnTo>
                <a:lnTo>
                  <a:pt x="0" y="374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900" t="-46799"/>
            </a:stretch>
          </a:blipFill>
          <a:ln cap="sq">
            <a:noFill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8644913"/>
            <a:ext cx="460964" cy="459683"/>
          </a:xfrm>
          <a:custGeom>
            <a:avLst/>
            <a:gdLst/>
            <a:ahLst/>
            <a:cxnLst/>
            <a:rect l="l" t="t" r="r" b="b"/>
            <a:pathLst>
              <a:path w="460964" h="459683">
                <a:moveTo>
                  <a:pt x="0" y="0"/>
                </a:moveTo>
                <a:lnTo>
                  <a:pt x="460964" y="0"/>
                </a:lnTo>
                <a:lnTo>
                  <a:pt x="460964" y="459684"/>
                </a:lnTo>
                <a:lnTo>
                  <a:pt x="0" y="4596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55341" y="8651237"/>
            <a:ext cx="1027165" cy="504149"/>
          </a:xfrm>
          <a:custGeom>
            <a:avLst/>
            <a:gdLst/>
            <a:ahLst/>
            <a:cxnLst/>
            <a:rect l="l" t="t" r="r" b="b"/>
            <a:pathLst>
              <a:path w="1027165" h="504149">
                <a:moveTo>
                  <a:pt x="0" y="0"/>
                </a:moveTo>
                <a:lnTo>
                  <a:pt x="1027165" y="0"/>
                </a:lnTo>
                <a:lnTo>
                  <a:pt x="1027165" y="504149"/>
                </a:lnTo>
                <a:lnTo>
                  <a:pt x="0" y="5041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8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99079" y="8718527"/>
            <a:ext cx="543482" cy="369568"/>
          </a:xfrm>
          <a:custGeom>
            <a:avLst/>
            <a:gdLst/>
            <a:ahLst/>
            <a:cxnLst/>
            <a:rect l="l" t="t" r="r" b="b"/>
            <a:pathLst>
              <a:path w="543482" h="369568">
                <a:moveTo>
                  <a:pt x="0" y="0"/>
                </a:moveTo>
                <a:lnTo>
                  <a:pt x="543483" y="0"/>
                </a:lnTo>
                <a:lnTo>
                  <a:pt x="543483" y="369568"/>
                </a:lnTo>
                <a:lnTo>
                  <a:pt x="0" y="3695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03906" y="8519766"/>
            <a:ext cx="855394" cy="709977"/>
          </a:xfrm>
          <a:custGeom>
            <a:avLst/>
            <a:gdLst/>
            <a:ahLst/>
            <a:cxnLst/>
            <a:rect l="l" t="t" r="r" b="b"/>
            <a:pathLst>
              <a:path w="855394" h="709977">
                <a:moveTo>
                  <a:pt x="0" y="0"/>
                </a:moveTo>
                <a:lnTo>
                  <a:pt x="855394" y="0"/>
                </a:lnTo>
                <a:lnTo>
                  <a:pt x="855394" y="709978"/>
                </a:lnTo>
                <a:lnTo>
                  <a:pt x="0" y="709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58781" y="1044195"/>
            <a:ext cx="11532271" cy="2839822"/>
          </a:xfrm>
          <a:custGeom>
            <a:avLst/>
            <a:gdLst/>
            <a:ahLst/>
            <a:cxnLst/>
            <a:rect l="l" t="t" r="r" b="b"/>
            <a:pathLst>
              <a:path w="11532271" h="2839822">
                <a:moveTo>
                  <a:pt x="0" y="0"/>
                </a:moveTo>
                <a:lnTo>
                  <a:pt x="11532271" y="0"/>
                </a:lnTo>
                <a:lnTo>
                  <a:pt x="11532271" y="2839821"/>
                </a:lnTo>
                <a:lnTo>
                  <a:pt x="0" y="283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833561" y="7260560"/>
            <a:ext cx="8620877" cy="125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8"/>
              </a:lnSpc>
            </a:pPr>
            <a:r>
              <a:rPr lang="en-US" sz="3400">
                <a:solidFill>
                  <a:srgbClr val="F4F4F4"/>
                </a:solidFill>
                <a:latin typeface="Computer Says No"/>
              </a:rPr>
              <a:t>Claudio Atzori, Gina Pavone</a:t>
            </a:r>
          </a:p>
          <a:p>
            <a:pPr algn="ctr">
              <a:lnSpc>
                <a:spcPts val="1742"/>
              </a:lnSpc>
            </a:pPr>
            <a:r>
              <a:rPr lang="en-US" sz="2600">
                <a:solidFill>
                  <a:srgbClr val="F4F4F4"/>
                </a:solidFill>
                <a:latin typeface="Computer Says No"/>
              </a:rPr>
              <a:t>Institute of Information Science and Technologies, Italy </a:t>
            </a:r>
          </a:p>
          <a:p>
            <a:pPr algn="ctr">
              <a:lnSpc>
                <a:spcPts val="1742"/>
              </a:lnSpc>
            </a:pPr>
            <a:endParaRPr lang="en-US" sz="2600">
              <a:solidFill>
                <a:srgbClr val="F4F4F4"/>
              </a:solidFill>
              <a:latin typeface="Computer Says No"/>
            </a:endParaRPr>
          </a:p>
          <a:p>
            <a:pPr algn="ctr">
              <a:lnSpc>
                <a:spcPts val="2278"/>
              </a:lnSpc>
            </a:pPr>
            <a:r>
              <a:rPr lang="en-US" sz="3400">
                <a:solidFill>
                  <a:srgbClr val="F4F4F4"/>
                </a:solidFill>
                <a:latin typeface="Computer Says No"/>
              </a:rPr>
              <a:t>Ivana Končić, Bojan Macan</a:t>
            </a:r>
          </a:p>
          <a:p>
            <a:pPr algn="ctr">
              <a:lnSpc>
                <a:spcPts val="1742"/>
              </a:lnSpc>
            </a:pPr>
            <a:r>
              <a:rPr lang="en-US" sz="2600">
                <a:solidFill>
                  <a:srgbClr val="F4F4F4"/>
                </a:solidFill>
                <a:latin typeface="Computer Says No"/>
              </a:rPr>
              <a:t>Ruđer Bošković Institute, Croatia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81994" y="1987602"/>
            <a:ext cx="10724012" cy="475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6"/>
              </a:lnSpc>
            </a:pPr>
            <a:endParaRPr/>
          </a:p>
          <a:p>
            <a:pPr algn="ctr">
              <a:lnSpc>
                <a:spcPts val="8627"/>
              </a:lnSpc>
            </a:pPr>
            <a:r>
              <a:rPr lang="en-US" sz="7311">
                <a:solidFill>
                  <a:srgbClr val="F4F4F4"/>
                </a:solidFill>
                <a:latin typeface="Barlow Condensed Bold"/>
              </a:rPr>
              <a:t>THE OPENAIRE TOOL FOR BRIDGING REGISTRIES OF RESEARCH ORGANIZATIONS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63806" y="8767778"/>
            <a:ext cx="573467" cy="27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24"/>
              </a:lnSpc>
            </a:pPr>
            <a:r>
              <a:rPr lang="en-US" sz="588" spc="83">
                <a:solidFill>
                  <a:srgbClr val="FFFEFE"/>
                </a:solidFill>
                <a:latin typeface="TT Fors Italics"/>
              </a:rPr>
              <a:t>Ruđer Bošković Institute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79295"/>
            <a:ext cx="12497904" cy="246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7"/>
              </a:lnSpc>
            </a:pPr>
            <a:r>
              <a:rPr lang="en-US" sz="5498">
                <a:solidFill>
                  <a:srgbClr val="4D1354"/>
                </a:solidFill>
                <a:latin typeface="Barlow Condensed Bold"/>
              </a:rPr>
              <a:t>IN THE WORLD OF SCHOLARLY COMMUNICATION, IDENTIFYING RESEARCH-RELATED ENTITIES CAN BE LIKE NAVIGATING A COMPLEX LABYRINTH.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375969"/>
            <a:ext cx="10589513" cy="176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8"/>
              </a:lnSpc>
            </a:pPr>
            <a:r>
              <a:rPr lang="en-US" sz="4553" spc="-45">
                <a:solidFill>
                  <a:srgbClr val="4D1354"/>
                </a:solidFill>
                <a:latin typeface="Computer Says No"/>
              </a:rPr>
              <a:t>Ambiguity in organization names, varied metadata, and multiple PID schemas create many challenges and efficiency issues in information sharing and discoverability...</a:t>
            </a:r>
          </a:p>
        </p:txBody>
      </p:sp>
      <p:sp>
        <p:nvSpPr>
          <p:cNvPr id="4" name="Freeform 4"/>
          <p:cNvSpPr/>
          <p:nvPr/>
        </p:nvSpPr>
        <p:spPr>
          <a:xfrm>
            <a:off x="2658525" y="8986003"/>
            <a:ext cx="1571693" cy="387029"/>
          </a:xfrm>
          <a:custGeom>
            <a:avLst/>
            <a:gdLst/>
            <a:ahLst/>
            <a:cxnLst/>
            <a:rect l="l" t="t" r="r" b="b"/>
            <a:pathLst>
              <a:path w="1571693" h="387029">
                <a:moveTo>
                  <a:pt x="0" y="0"/>
                </a:moveTo>
                <a:lnTo>
                  <a:pt x="1571693" y="0"/>
                </a:lnTo>
                <a:lnTo>
                  <a:pt x="1571693" y="387029"/>
                </a:lnTo>
                <a:lnTo>
                  <a:pt x="0" y="387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5" name="Freeform 5"/>
          <p:cNvSpPr/>
          <p:nvPr/>
        </p:nvSpPr>
        <p:spPr>
          <a:xfrm>
            <a:off x="1453527" y="9063403"/>
            <a:ext cx="1034402" cy="374512"/>
          </a:xfrm>
          <a:custGeom>
            <a:avLst/>
            <a:gdLst/>
            <a:ahLst/>
            <a:cxnLst/>
            <a:rect l="l" t="t" r="r" b="b"/>
            <a:pathLst>
              <a:path w="1034402" h="374512">
                <a:moveTo>
                  <a:pt x="0" y="0"/>
                </a:moveTo>
                <a:lnTo>
                  <a:pt x="1034402" y="0"/>
                </a:lnTo>
                <a:lnTo>
                  <a:pt x="1034402" y="374513"/>
                </a:lnTo>
                <a:lnTo>
                  <a:pt x="0" y="374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900" t="-46799"/>
            </a:stretch>
          </a:blipFill>
          <a:ln cap="sq">
            <a:noFill/>
            <a:miter/>
          </a:ln>
        </p:spPr>
      </p:sp>
      <p:sp>
        <p:nvSpPr>
          <p:cNvPr id="6" name="Freeform 6"/>
          <p:cNvSpPr/>
          <p:nvPr/>
        </p:nvSpPr>
        <p:spPr>
          <a:xfrm>
            <a:off x="1028700" y="8921120"/>
            <a:ext cx="460964" cy="459683"/>
          </a:xfrm>
          <a:custGeom>
            <a:avLst/>
            <a:gdLst/>
            <a:ahLst/>
            <a:cxnLst/>
            <a:rect l="l" t="t" r="r" b="b"/>
            <a:pathLst>
              <a:path w="460964" h="459683">
                <a:moveTo>
                  <a:pt x="0" y="0"/>
                </a:moveTo>
                <a:lnTo>
                  <a:pt x="460964" y="0"/>
                </a:lnTo>
                <a:lnTo>
                  <a:pt x="460964" y="459683"/>
                </a:lnTo>
                <a:lnTo>
                  <a:pt x="0" y="4596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46608" y="8927443"/>
            <a:ext cx="1352471" cy="453360"/>
          </a:xfrm>
          <a:custGeom>
            <a:avLst/>
            <a:gdLst/>
            <a:ahLst/>
            <a:cxnLst/>
            <a:rect l="l" t="t" r="r" b="b"/>
            <a:pathLst>
              <a:path w="1352471" h="453360">
                <a:moveTo>
                  <a:pt x="0" y="0"/>
                </a:moveTo>
                <a:lnTo>
                  <a:pt x="1352471" y="0"/>
                </a:lnTo>
                <a:lnTo>
                  <a:pt x="1352471" y="453360"/>
                </a:lnTo>
                <a:lnTo>
                  <a:pt x="0" y="453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833"/>
            </a:stretch>
          </a:blipFill>
          <a:ln cap="sq">
            <a:noFill/>
            <a:miter/>
          </a:ln>
        </p:spPr>
      </p:sp>
      <p:sp>
        <p:nvSpPr>
          <p:cNvPr id="8" name="Freeform 8"/>
          <p:cNvSpPr/>
          <p:nvPr/>
        </p:nvSpPr>
        <p:spPr>
          <a:xfrm>
            <a:off x="5399079" y="8994734"/>
            <a:ext cx="543482" cy="369568"/>
          </a:xfrm>
          <a:custGeom>
            <a:avLst/>
            <a:gdLst/>
            <a:ahLst/>
            <a:cxnLst/>
            <a:rect l="l" t="t" r="r" b="b"/>
            <a:pathLst>
              <a:path w="543482" h="369568">
                <a:moveTo>
                  <a:pt x="0" y="0"/>
                </a:moveTo>
                <a:lnTo>
                  <a:pt x="543483" y="0"/>
                </a:lnTo>
                <a:lnTo>
                  <a:pt x="543483" y="369568"/>
                </a:lnTo>
                <a:lnTo>
                  <a:pt x="0" y="3695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9" name="Freeform 9"/>
          <p:cNvSpPr/>
          <p:nvPr/>
        </p:nvSpPr>
        <p:spPr>
          <a:xfrm>
            <a:off x="16403906" y="8795973"/>
            <a:ext cx="855394" cy="709977"/>
          </a:xfrm>
          <a:custGeom>
            <a:avLst/>
            <a:gdLst/>
            <a:ahLst/>
            <a:cxnLst/>
            <a:rect l="l" t="t" r="r" b="b"/>
            <a:pathLst>
              <a:path w="855394" h="709977">
                <a:moveTo>
                  <a:pt x="0" y="0"/>
                </a:moveTo>
                <a:lnTo>
                  <a:pt x="855394" y="0"/>
                </a:lnTo>
                <a:lnTo>
                  <a:pt x="855394" y="709977"/>
                </a:lnTo>
                <a:lnTo>
                  <a:pt x="0" y="7099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10" name="Freeform 10"/>
          <p:cNvSpPr/>
          <p:nvPr/>
        </p:nvSpPr>
        <p:spPr>
          <a:xfrm>
            <a:off x="13333348" y="1579295"/>
            <a:ext cx="7353938" cy="6692083"/>
          </a:xfrm>
          <a:custGeom>
            <a:avLst/>
            <a:gdLst/>
            <a:ahLst/>
            <a:cxnLst/>
            <a:rect l="l" t="t" r="r" b="b"/>
            <a:pathLst>
              <a:path w="7353938" h="6692083">
                <a:moveTo>
                  <a:pt x="0" y="0"/>
                </a:moveTo>
                <a:lnTo>
                  <a:pt x="7353938" y="0"/>
                </a:lnTo>
                <a:lnTo>
                  <a:pt x="7353938" y="6692083"/>
                </a:lnTo>
                <a:lnTo>
                  <a:pt x="0" y="66920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63806" y="9043984"/>
            <a:ext cx="573467" cy="27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24"/>
              </a:lnSpc>
            </a:pPr>
            <a:r>
              <a:rPr lang="en-US" sz="588" spc="83">
                <a:solidFill>
                  <a:srgbClr val="3C0130"/>
                </a:solidFill>
                <a:latin typeface="TT Fors Italics"/>
              </a:rPr>
              <a:t>Ruđer Bošković Institute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58525" y="8986003"/>
            <a:ext cx="1571693" cy="387029"/>
          </a:xfrm>
          <a:custGeom>
            <a:avLst/>
            <a:gdLst/>
            <a:ahLst/>
            <a:cxnLst/>
            <a:rect l="l" t="t" r="r" b="b"/>
            <a:pathLst>
              <a:path w="1571693" h="387029">
                <a:moveTo>
                  <a:pt x="0" y="0"/>
                </a:moveTo>
                <a:lnTo>
                  <a:pt x="1571693" y="0"/>
                </a:lnTo>
                <a:lnTo>
                  <a:pt x="1571693" y="387029"/>
                </a:lnTo>
                <a:lnTo>
                  <a:pt x="0" y="387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3" name="Freeform 3"/>
          <p:cNvSpPr/>
          <p:nvPr/>
        </p:nvSpPr>
        <p:spPr>
          <a:xfrm>
            <a:off x="1453527" y="9063403"/>
            <a:ext cx="1034402" cy="374512"/>
          </a:xfrm>
          <a:custGeom>
            <a:avLst/>
            <a:gdLst/>
            <a:ahLst/>
            <a:cxnLst/>
            <a:rect l="l" t="t" r="r" b="b"/>
            <a:pathLst>
              <a:path w="1034402" h="374512">
                <a:moveTo>
                  <a:pt x="0" y="0"/>
                </a:moveTo>
                <a:lnTo>
                  <a:pt x="1034402" y="0"/>
                </a:lnTo>
                <a:lnTo>
                  <a:pt x="1034402" y="374513"/>
                </a:lnTo>
                <a:lnTo>
                  <a:pt x="0" y="374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900" t="-46799"/>
            </a:stretch>
          </a:blipFill>
          <a:ln cap="sq">
            <a:noFill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8921120"/>
            <a:ext cx="460964" cy="459683"/>
          </a:xfrm>
          <a:custGeom>
            <a:avLst/>
            <a:gdLst/>
            <a:ahLst/>
            <a:cxnLst/>
            <a:rect l="l" t="t" r="r" b="b"/>
            <a:pathLst>
              <a:path w="460964" h="459683">
                <a:moveTo>
                  <a:pt x="0" y="0"/>
                </a:moveTo>
                <a:lnTo>
                  <a:pt x="460964" y="0"/>
                </a:lnTo>
                <a:lnTo>
                  <a:pt x="460964" y="459683"/>
                </a:lnTo>
                <a:lnTo>
                  <a:pt x="0" y="4596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46608" y="8927443"/>
            <a:ext cx="1352471" cy="453360"/>
          </a:xfrm>
          <a:custGeom>
            <a:avLst/>
            <a:gdLst/>
            <a:ahLst/>
            <a:cxnLst/>
            <a:rect l="l" t="t" r="r" b="b"/>
            <a:pathLst>
              <a:path w="1352471" h="453360">
                <a:moveTo>
                  <a:pt x="0" y="0"/>
                </a:moveTo>
                <a:lnTo>
                  <a:pt x="1352471" y="0"/>
                </a:lnTo>
                <a:lnTo>
                  <a:pt x="1352471" y="453360"/>
                </a:lnTo>
                <a:lnTo>
                  <a:pt x="0" y="453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833"/>
            </a:stretch>
          </a:blipFill>
          <a:ln cap="sq">
            <a:noFill/>
            <a:miter/>
          </a:ln>
        </p:spPr>
      </p:sp>
      <p:sp>
        <p:nvSpPr>
          <p:cNvPr id="6" name="Freeform 6"/>
          <p:cNvSpPr/>
          <p:nvPr/>
        </p:nvSpPr>
        <p:spPr>
          <a:xfrm>
            <a:off x="5399079" y="8994734"/>
            <a:ext cx="543482" cy="369568"/>
          </a:xfrm>
          <a:custGeom>
            <a:avLst/>
            <a:gdLst/>
            <a:ahLst/>
            <a:cxnLst/>
            <a:rect l="l" t="t" r="r" b="b"/>
            <a:pathLst>
              <a:path w="543482" h="369568">
                <a:moveTo>
                  <a:pt x="0" y="0"/>
                </a:moveTo>
                <a:lnTo>
                  <a:pt x="543483" y="0"/>
                </a:lnTo>
                <a:lnTo>
                  <a:pt x="543483" y="369568"/>
                </a:lnTo>
                <a:lnTo>
                  <a:pt x="0" y="3695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7" name="Freeform 7"/>
          <p:cNvSpPr/>
          <p:nvPr/>
        </p:nvSpPr>
        <p:spPr>
          <a:xfrm>
            <a:off x="16403906" y="8795973"/>
            <a:ext cx="855394" cy="709977"/>
          </a:xfrm>
          <a:custGeom>
            <a:avLst/>
            <a:gdLst/>
            <a:ahLst/>
            <a:cxnLst/>
            <a:rect l="l" t="t" r="r" b="b"/>
            <a:pathLst>
              <a:path w="855394" h="709977">
                <a:moveTo>
                  <a:pt x="0" y="0"/>
                </a:moveTo>
                <a:lnTo>
                  <a:pt x="855394" y="0"/>
                </a:lnTo>
                <a:lnTo>
                  <a:pt x="855394" y="709977"/>
                </a:lnTo>
                <a:lnTo>
                  <a:pt x="0" y="7099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1028700" y="3868654"/>
            <a:ext cx="12046150" cy="323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Meet OpenOrgs, an OpenAIRE tool designed to untangle the web of research organizations.</a:t>
            </a:r>
          </a:p>
          <a:p>
            <a:pPr marL="1079501" lvl="1" indent="-539750" algn="l">
              <a:lnSpc>
                <a:spcPts val="5050"/>
              </a:lnSpc>
              <a:buFont typeface="Arial"/>
              <a:buChar char="•"/>
            </a:pPr>
            <a:r>
              <a:rPr lang="en-US" sz="5000" u="none" strike="noStrike" spc="-50">
                <a:solidFill>
                  <a:srgbClr val="4D1354"/>
                </a:solidFill>
                <a:latin typeface="Computer Says No"/>
              </a:rPr>
              <a:t>Data sources include ROR, repositories, journals, CRIS systems, and more.</a:t>
            </a:r>
          </a:p>
          <a:p>
            <a:pPr marL="1079501" lvl="1" indent="-539750" algn="l">
              <a:lnSpc>
                <a:spcPts val="5050"/>
              </a:lnSpc>
              <a:buFont typeface="Arial"/>
              <a:buChar char="•"/>
            </a:pPr>
            <a:r>
              <a:rPr lang="en-US" sz="5000" u="none" strike="noStrike" spc="-50">
                <a:solidFill>
                  <a:srgbClr val="4D1354"/>
                </a:solidFill>
                <a:latin typeface="Computer Says No"/>
              </a:rPr>
              <a:t>The result: fueling the dynamic OpenAIRE Graph.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81075"/>
            <a:ext cx="15174119" cy="207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320"/>
              </a:lnSpc>
              <a:spcBef>
                <a:spcPct val="0"/>
              </a:spcBef>
            </a:pPr>
            <a:r>
              <a:rPr lang="en-US" sz="6500" spc="286">
                <a:solidFill>
                  <a:srgbClr val="4D1354"/>
                </a:solidFill>
                <a:latin typeface="Barlow Condensed Semi-Bold"/>
              </a:rPr>
              <a:t>BUILDING A CONNECTED OPEN SCHOLARLY COMMUNICATION SYSTEM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3806" y="9043984"/>
            <a:ext cx="573467" cy="27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24"/>
              </a:lnSpc>
            </a:pPr>
            <a:r>
              <a:rPr lang="en-US" sz="588" spc="83">
                <a:solidFill>
                  <a:srgbClr val="3C0130"/>
                </a:solidFill>
                <a:latin typeface="TT Fors Italics"/>
              </a:rPr>
              <a:t>Ruđer Bošković Institute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267944" y="3071525"/>
            <a:ext cx="3991356" cy="4114800"/>
          </a:xfrm>
          <a:custGeom>
            <a:avLst/>
            <a:gdLst/>
            <a:ahLst/>
            <a:cxnLst/>
            <a:rect l="l" t="t" r="r" b="b"/>
            <a:pathLst>
              <a:path w="3991356" h="4114800">
                <a:moveTo>
                  <a:pt x="0" y="0"/>
                </a:moveTo>
                <a:lnTo>
                  <a:pt x="3991356" y="0"/>
                </a:lnTo>
                <a:lnTo>
                  <a:pt x="3991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58525" y="8986003"/>
            <a:ext cx="1571693" cy="387029"/>
          </a:xfrm>
          <a:custGeom>
            <a:avLst/>
            <a:gdLst/>
            <a:ahLst/>
            <a:cxnLst/>
            <a:rect l="l" t="t" r="r" b="b"/>
            <a:pathLst>
              <a:path w="1571693" h="387029">
                <a:moveTo>
                  <a:pt x="0" y="0"/>
                </a:moveTo>
                <a:lnTo>
                  <a:pt x="1571693" y="0"/>
                </a:lnTo>
                <a:lnTo>
                  <a:pt x="1571693" y="387029"/>
                </a:lnTo>
                <a:lnTo>
                  <a:pt x="0" y="387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3" name="Freeform 3"/>
          <p:cNvSpPr/>
          <p:nvPr/>
        </p:nvSpPr>
        <p:spPr>
          <a:xfrm>
            <a:off x="1453527" y="9063403"/>
            <a:ext cx="1034402" cy="374512"/>
          </a:xfrm>
          <a:custGeom>
            <a:avLst/>
            <a:gdLst/>
            <a:ahLst/>
            <a:cxnLst/>
            <a:rect l="l" t="t" r="r" b="b"/>
            <a:pathLst>
              <a:path w="1034402" h="374512">
                <a:moveTo>
                  <a:pt x="0" y="0"/>
                </a:moveTo>
                <a:lnTo>
                  <a:pt x="1034402" y="0"/>
                </a:lnTo>
                <a:lnTo>
                  <a:pt x="1034402" y="374513"/>
                </a:lnTo>
                <a:lnTo>
                  <a:pt x="0" y="374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900" t="-46799"/>
            </a:stretch>
          </a:blipFill>
          <a:ln cap="sq">
            <a:noFill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8921120"/>
            <a:ext cx="460964" cy="459683"/>
          </a:xfrm>
          <a:custGeom>
            <a:avLst/>
            <a:gdLst/>
            <a:ahLst/>
            <a:cxnLst/>
            <a:rect l="l" t="t" r="r" b="b"/>
            <a:pathLst>
              <a:path w="460964" h="459683">
                <a:moveTo>
                  <a:pt x="0" y="0"/>
                </a:moveTo>
                <a:lnTo>
                  <a:pt x="460964" y="0"/>
                </a:lnTo>
                <a:lnTo>
                  <a:pt x="460964" y="459683"/>
                </a:lnTo>
                <a:lnTo>
                  <a:pt x="0" y="4596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46608" y="8927443"/>
            <a:ext cx="1352471" cy="453360"/>
          </a:xfrm>
          <a:custGeom>
            <a:avLst/>
            <a:gdLst/>
            <a:ahLst/>
            <a:cxnLst/>
            <a:rect l="l" t="t" r="r" b="b"/>
            <a:pathLst>
              <a:path w="1352471" h="453360">
                <a:moveTo>
                  <a:pt x="0" y="0"/>
                </a:moveTo>
                <a:lnTo>
                  <a:pt x="1352471" y="0"/>
                </a:lnTo>
                <a:lnTo>
                  <a:pt x="1352471" y="453360"/>
                </a:lnTo>
                <a:lnTo>
                  <a:pt x="0" y="453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833"/>
            </a:stretch>
          </a:blipFill>
          <a:ln cap="sq">
            <a:noFill/>
            <a:miter/>
          </a:ln>
        </p:spPr>
      </p:sp>
      <p:sp>
        <p:nvSpPr>
          <p:cNvPr id="6" name="Freeform 6"/>
          <p:cNvSpPr/>
          <p:nvPr/>
        </p:nvSpPr>
        <p:spPr>
          <a:xfrm>
            <a:off x="5399079" y="8994734"/>
            <a:ext cx="543482" cy="369568"/>
          </a:xfrm>
          <a:custGeom>
            <a:avLst/>
            <a:gdLst/>
            <a:ahLst/>
            <a:cxnLst/>
            <a:rect l="l" t="t" r="r" b="b"/>
            <a:pathLst>
              <a:path w="543482" h="369568">
                <a:moveTo>
                  <a:pt x="0" y="0"/>
                </a:moveTo>
                <a:lnTo>
                  <a:pt x="543483" y="0"/>
                </a:lnTo>
                <a:lnTo>
                  <a:pt x="543483" y="369568"/>
                </a:lnTo>
                <a:lnTo>
                  <a:pt x="0" y="3695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7" name="Freeform 7"/>
          <p:cNvSpPr/>
          <p:nvPr/>
        </p:nvSpPr>
        <p:spPr>
          <a:xfrm>
            <a:off x="12968048" y="2576454"/>
            <a:ext cx="5717058" cy="5416913"/>
          </a:xfrm>
          <a:custGeom>
            <a:avLst/>
            <a:gdLst/>
            <a:ahLst/>
            <a:cxnLst/>
            <a:rect l="l" t="t" r="r" b="b"/>
            <a:pathLst>
              <a:path w="5717058" h="5416913">
                <a:moveTo>
                  <a:pt x="0" y="0"/>
                </a:moveTo>
                <a:lnTo>
                  <a:pt x="5717058" y="0"/>
                </a:lnTo>
                <a:lnTo>
                  <a:pt x="5717058" y="5416913"/>
                </a:lnTo>
                <a:lnTo>
                  <a:pt x="0" y="5416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03906" y="8795973"/>
            <a:ext cx="855394" cy="709977"/>
          </a:xfrm>
          <a:custGeom>
            <a:avLst/>
            <a:gdLst/>
            <a:ahLst/>
            <a:cxnLst/>
            <a:rect l="l" t="t" r="r" b="b"/>
            <a:pathLst>
              <a:path w="855394" h="709977">
                <a:moveTo>
                  <a:pt x="0" y="0"/>
                </a:moveTo>
                <a:lnTo>
                  <a:pt x="855394" y="0"/>
                </a:lnTo>
                <a:lnTo>
                  <a:pt x="855394" y="709977"/>
                </a:lnTo>
                <a:lnTo>
                  <a:pt x="0" y="7099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9" name="Freeform 9"/>
          <p:cNvSpPr/>
          <p:nvPr/>
        </p:nvSpPr>
        <p:spPr>
          <a:xfrm>
            <a:off x="13052576" y="2557404"/>
            <a:ext cx="4981877" cy="6056993"/>
          </a:xfrm>
          <a:custGeom>
            <a:avLst/>
            <a:gdLst/>
            <a:ahLst/>
            <a:cxnLst/>
            <a:rect l="l" t="t" r="r" b="b"/>
            <a:pathLst>
              <a:path w="4981877" h="6056993">
                <a:moveTo>
                  <a:pt x="0" y="0"/>
                </a:moveTo>
                <a:lnTo>
                  <a:pt x="4981876" y="0"/>
                </a:lnTo>
                <a:lnTo>
                  <a:pt x="4981876" y="6056993"/>
                </a:lnTo>
                <a:lnTo>
                  <a:pt x="0" y="60569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633604"/>
            <a:ext cx="11796473" cy="552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8"/>
              </a:lnSpc>
            </a:pPr>
            <a:r>
              <a:rPr lang="en-US" sz="4800" spc="-48">
                <a:solidFill>
                  <a:srgbClr val="4D1354"/>
                </a:solidFill>
                <a:latin typeface="Computer Says No"/>
              </a:rPr>
              <a:t>How does OpenOrgs work? </a:t>
            </a:r>
          </a:p>
          <a:p>
            <a:pPr marL="1036322" lvl="1" indent="-518161">
              <a:lnSpc>
                <a:spcPts val="4848"/>
              </a:lnSpc>
              <a:buFont typeface="Arial"/>
              <a:buChar char="•"/>
            </a:pPr>
            <a:r>
              <a:rPr lang="en-US" sz="4800" spc="-48">
                <a:solidFill>
                  <a:srgbClr val="4D1354"/>
                </a:solidFill>
                <a:latin typeface="Computer Says No"/>
              </a:rPr>
              <a:t>First, a deduplication algorithm detects similarities between organizations across multiple sources using metadata such as names, URLs, and countries.</a:t>
            </a:r>
          </a:p>
          <a:p>
            <a:pPr marL="1036322" lvl="1" indent="-518161">
              <a:lnSpc>
                <a:spcPts val="4848"/>
              </a:lnSpc>
              <a:buFont typeface="Arial"/>
              <a:buChar char="•"/>
            </a:pPr>
            <a:r>
              <a:rPr lang="en-US" sz="4800" spc="-48">
                <a:solidFill>
                  <a:srgbClr val="4D1354"/>
                </a:solidFill>
                <a:latin typeface="Computer Says No"/>
              </a:rPr>
              <a:t>Then comes the human touch - dedicated data curators step in to verify, clarify, and enrich organization records.</a:t>
            </a:r>
          </a:p>
          <a:p>
            <a:pPr marL="1036322" lvl="1" indent="-518161" algn="l">
              <a:lnSpc>
                <a:spcPts val="4848"/>
              </a:lnSpc>
              <a:buFont typeface="Arial"/>
              <a:buChar char="•"/>
            </a:pPr>
            <a:r>
              <a:rPr lang="en-US" sz="4800" spc="-48">
                <a:solidFill>
                  <a:srgbClr val="4D1354"/>
                </a:solidFill>
                <a:latin typeface="Computer Says No"/>
              </a:rPr>
              <a:t>Over 70 data curators worldwide have joined this collaborative effort, resulting in over 100,000 curated organizations.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81075"/>
            <a:ext cx="15174119" cy="102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320"/>
              </a:lnSpc>
              <a:spcBef>
                <a:spcPct val="0"/>
              </a:spcBef>
            </a:pPr>
            <a:r>
              <a:rPr lang="en-US" sz="6500" u="none" strike="noStrike" spc="286">
                <a:solidFill>
                  <a:srgbClr val="4D1354"/>
                </a:solidFill>
                <a:latin typeface="Barlow Condensed Semi-Bold"/>
              </a:rPr>
              <a:t>AUTOMATION MEETS HUMAN EXPERTISE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63806" y="9043984"/>
            <a:ext cx="573467" cy="27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24"/>
              </a:lnSpc>
            </a:pPr>
            <a:r>
              <a:rPr lang="en-US" sz="588" spc="83">
                <a:solidFill>
                  <a:srgbClr val="3C0130"/>
                </a:solidFill>
                <a:latin typeface="TT Fors Italics"/>
              </a:rPr>
              <a:t>Ruđer Bošković Institute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36334"/>
            <a:ext cx="12427235" cy="38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OpenOrgs brings benefits to researchers, RPOs, RFOs, and other Open Science stakeholders.</a:t>
            </a:r>
          </a:p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Boosts findability of digital objects for researchers.</a:t>
            </a:r>
          </a:p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Showcases scientific production consistently for RPOs.</a:t>
            </a:r>
          </a:p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Offers impact insights for RFOs.</a:t>
            </a:r>
          </a:p>
          <a:p>
            <a:pPr marL="1079501" lvl="1" indent="-539750" algn="l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Up-to-date services for all Open Science champions.</a:t>
            </a:r>
          </a:p>
        </p:txBody>
      </p:sp>
      <p:sp>
        <p:nvSpPr>
          <p:cNvPr id="3" name="Freeform 3"/>
          <p:cNvSpPr/>
          <p:nvPr/>
        </p:nvSpPr>
        <p:spPr>
          <a:xfrm>
            <a:off x="2658525" y="8986003"/>
            <a:ext cx="1571693" cy="387029"/>
          </a:xfrm>
          <a:custGeom>
            <a:avLst/>
            <a:gdLst/>
            <a:ahLst/>
            <a:cxnLst/>
            <a:rect l="l" t="t" r="r" b="b"/>
            <a:pathLst>
              <a:path w="1571693" h="387029">
                <a:moveTo>
                  <a:pt x="0" y="0"/>
                </a:moveTo>
                <a:lnTo>
                  <a:pt x="1571693" y="0"/>
                </a:lnTo>
                <a:lnTo>
                  <a:pt x="1571693" y="387029"/>
                </a:lnTo>
                <a:lnTo>
                  <a:pt x="0" y="387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4" name="Freeform 4"/>
          <p:cNvSpPr/>
          <p:nvPr/>
        </p:nvSpPr>
        <p:spPr>
          <a:xfrm>
            <a:off x="1453527" y="9063403"/>
            <a:ext cx="1034402" cy="374512"/>
          </a:xfrm>
          <a:custGeom>
            <a:avLst/>
            <a:gdLst/>
            <a:ahLst/>
            <a:cxnLst/>
            <a:rect l="l" t="t" r="r" b="b"/>
            <a:pathLst>
              <a:path w="1034402" h="374512">
                <a:moveTo>
                  <a:pt x="0" y="0"/>
                </a:moveTo>
                <a:lnTo>
                  <a:pt x="1034402" y="0"/>
                </a:lnTo>
                <a:lnTo>
                  <a:pt x="1034402" y="374513"/>
                </a:lnTo>
                <a:lnTo>
                  <a:pt x="0" y="374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900" t="-46799"/>
            </a:stretch>
          </a:blipFill>
          <a:ln cap="sq">
            <a:noFill/>
            <a:miter/>
          </a:ln>
        </p:spPr>
      </p:sp>
      <p:sp>
        <p:nvSpPr>
          <p:cNvPr id="5" name="Freeform 5"/>
          <p:cNvSpPr/>
          <p:nvPr/>
        </p:nvSpPr>
        <p:spPr>
          <a:xfrm>
            <a:off x="1028700" y="8921120"/>
            <a:ext cx="460964" cy="459683"/>
          </a:xfrm>
          <a:custGeom>
            <a:avLst/>
            <a:gdLst/>
            <a:ahLst/>
            <a:cxnLst/>
            <a:rect l="l" t="t" r="r" b="b"/>
            <a:pathLst>
              <a:path w="460964" h="459683">
                <a:moveTo>
                  <a:pt x="0" y="0"/>
                </a:moveTo>
                <a:lnTo>
                  <a:pt x="460964" y="0"/>
                </a:lnTo>
                <a:lnTo>
                  <a:pt x="460964" y="459683"/>
                </a:lnTo>
                <a:lnTo>
                  <a:pt x="0" y="4596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46608" y="8927443"/>
            <a:ext cx="1352471" cy="453360"/>
          </a:xfrm>
          <a:custGeom>
            <a:avLst/>
            <a:gdLst/>
            <a:ahLst/>
            <a:cxnLst/>
            <a:rect l="l" t="t" r="r" b="b"/>
            <a:pathLst>
              <a:path w="1352471" h="453360">
                <a:moveTo>
                  <a:pt x="0" y="0"/>
                </a:moveTo>
                <a:lnTo>
                  <a:pt x="1352471" y="0"/>
                </a:lnTo>
                <a:lnTo>
                  <a:pt x="1352471" y="453360"/>
                </a:lnTo>
                <a:lnTo>
                  <a:pt x="0" y="453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833"/>
            </a:stretch>
          </a:blipFill>
          <a:ln cap="sq">
            <a:noFill/>
            <a:miter/>
          </a:ln>
        </p:spPr>
      </p:sp>
      <p:sp>
        <p:nvSpPr>
          <p:cNvPr id="7" name="Freeform 7"/>
          <p:cNvSpPr/>
          <p:nvPr/>
        </p:nvSpPr>
        <p:spPr>
          <a:xfrm>
            <a:off x="5399079" y="8994734"/>
            <a:ext cx="543482" cy="369568"/>
          </a:xfrm>
          <a:custGeom>
            <a:avLst/>
            <a:gdLst/>
            <a:ahLst/>
            <a:cxnLst/>
            <a:rect l="l" t="t" r="r" b="b"/>
            <a:pathLst>
              <a:path w="543482" h="369568">
                <a:moveTo>
                  <a:pt x="0" y="0"/>
                </a:moveTo>
                <a:lnTo>
                  <a:pt x="543483" y="0"/>
                </a:lnTo>
                <a:lnTo>
                  <a:pt x="543483" y="369568"/>
                </a:lnTo>
                <a:lnTo>
                  <a:pt x="0" y="3695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8" name="Freeform 8"/>
          <p:cNvSpPr/>
          <p:nvPr/>
        </p:nvSpPr>
        <p:spPr>
          <a:xfrm>
            <a:off x="16403906" y="8795973"/>
            <a:ext cx="855394" cy="709977"/>
          </a:xfrm>
          <a:custGeom>
            <a:avLst/>
            <a:gdLst/>
            <a:ahLst/>
            <a:cxnLst/>
            <a:rect l="l" t="t" r="r" b="b"/>
            <a:pathLst>
              <a:path w="855394" h="709977">
                <a:moveTo>
                  <a:pt x="0" y="0"/>
                </a:moveTo>
                <a:lnTo>
                  <a:pt x="855394" y="0"/>
                </a:lnTo>
                <a:lnTo>
                  <a:pt x="855394" y="709977"/>
                </a:lnTo>
                <a:lnTo>
                  <a:pt x="0" y="7099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1028700" y="981075"/>
            <a:ext cx="15174119" cy="102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320"/>
              </a:lnSpc>
              <a:spcBef>
                <a:spcPct val="0"/>
              </a:spcBef>
            </a:pPr>
            <a:r>
              <a:rPr lang="en-US" sz="6500" u="none" strike="noStrike" spc="286">
                <a:solidFill>
                  <a:srgbClr val="4D1354"/>
                </a:solidFill>
                <a:latin typeface="Barlow Condensed Semi-Bold"/>
              </a:rPr>
              <a:t>POWER TO THE PLAYERS - BENEFITS FOR ALL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3806" y="9043984"/>
            <a:ext cx="573467" cy="27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24"/>
              </a:lnSpc>
            </a:pPr>
            <a:r>
              <a:rPr lang="en-US" sz="588" spc="83">
                <a:solidFill>
                  <a:srgbClr val="3C0130"/>
                </a:solidFill>
                <a:latin typeface="TT Fors Italics"/>
              </a:rPr>
              <a:t>Ruđer Bošković Institute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044420" y="4477920"/>
            <a:ext cx="4214880" cy="3027050"/>
          </a:xfrm>
          <a:custGeom>
            <a:avLst/>
            <a:gdLst/>
            <a:ahLst/>
            <a:cxnLst/>
            <a:rect l="l" t="t" r="r" b="b"/>
            <a:pathLst>
              <a:path w="4214880" h="3027050">
                <a:moveTo>
                  <a:pt x="0" y="0"/>
                </a:moveTo>
                <a:lnTo>
                  <a:pt x="4214880" y="0"/>
                </a:lnTo>
                <a:lnTo>
                  <a:pt x="4214880" y="3027050"/>
                </a:lnTo>
                <a:lnTo>
                  <a:pt x="0" y="3027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42003"/>
            <a:ext cx="15633610" cy="514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OpenAIRE Graph is enriched by OpenOrgs through the creation of representative organizations.</a:t>
            </a:r>
          </a:p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OpenAIRE Explore showcases curated metadata from OpenOrgs, providing researchers with swift access to organization details.</a:t>
            </a:r>
          </a:p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OpenOrgs fuels the OpenAIRE Monitor, tracking research activities and OS trends, further boosting the visibility of organizations and fostering collaboration.</a:t>
            </a:r>
          </a:p>
          <a:p>
            <a:pPr algn="l">
              <a:lnSpc>
                <a:spcPts val="5050"/>
              </a:lnSpc>
            </a:pPr>
            <a:endParaRPr lang="en-US" sz="5000" spc="-50">
              <a:solidFill>
                <a:srgbClr val="4D1354"/>
              </a:solidFill>
              <a:latin typeface="Computer Says N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81075"/>
            <a:ext cx="15174119" cy="102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320"/>
              </a:lnSpc>
              <a:spcBef>
                <a:spcPct val="0"/>
              </a:spcBef>
            </a:pPr>
            <a:r>
              <a:rPr lang="en-US" sz="6500" u="none" strike="noStrike" spc="286">
                <a:solidFill>
                  <a:srgbClr val="4D1354"/>
                </a:solidFill>
                <a:latin typeface="Barlow Condensed Semi-Bold"/>
              </a:rPr>
              <a:t>OPENORGS’ ROLE IN THE OPENAIRE ECOSYSTEM</a:t>
            </a:r>
          </a:p>
        </p:txBody>
      </p:sp>
      <p:sp>
        <p:nvSpPr>
          <p:cNvPr id="4" name="Freeform 4"/>
          <p:cNvSpPr/>
          <p:nvPr/>
        </p:nvSpPr>
        <p:spPr>
          <a:xfrm>
            <a:off x="2658525" y="8986003"/>
            <a:ext cx="1571693" cy="387029"/>
          </a:xfrm>
          <a:custGeom>
            <a:avLst/>
            <a:gdLst/>
            <a:ahLst/>
            <a:cxnLst/>
            <a:rect l="l" t="t" r="r" b="b"/>
            <a:pathLst>
              <a:path w="1571693" h="387029">
                <a:moveTo>
                  <a:pt x="0" y="0"/>
                </a:moveTo>
                <a:lnTo>
                  <a:pt x="1571693" y="0"/>
                </a:lnTo>
                <a:lnTo>
                  <a:pt x="1571693" y="387029"/>
                </a:lnTo>
                <a:lnTo>
                  <a:pt x="0" y="387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5" name="Freeform 5"/>
          <p:cNvSpPr/>
          <p:nvPr/>
        </p:nvSpPr>
        <p:spPr>
          <a:xfrm>
            <a:off x="1453527" y="9063403"/>
            <a:ext cx="1034402" cy="374512"/>
          </a:xfrm>
          <a:custGeom>
            <a:avLst/>
            <a:gdLst/>
            <a:ahLst/>
            <a:cxnLst/>
            <a:rect l="l" t="t" r="r" b="b"/>
            <a:pathLst>
              <a:path w="1034402" h="374512">
                <a:moveTo>
                  <a:pt x="0" y="0"/>
                </a:moveTo>
                <a:lnTo>
                  <a:pt x="1034402" y="0"/>
                </a:lnTo>
                <a:lnTo>
                  <a:pt x="1034402" y="374513"/>
                </a:lnTo>
                <a:lnTo>
                  <a:pt x="0" y="374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900" t="-46799"/>
            </a:stretch>
          </a:blipFill>
          <a:ln cap="sq">
            <a:noFill/>
            <a:miter/>
          </a:ln>
        </p:spPr>
      </p:sp>
      <p:sp>
        <p:nvSpPr>
          <p:cNvPr id="6" name="Freeform 6"/>
          <p:cNvSpPr/>
          <p:nvPr/>
        </p:nvSpPr>
        <p:spPr>
          <a:xfrm>
            <a:off x="1028700" y="8921120"/>
            <a:ext cx="460964" cy="459683"/>
          </a:xfrm>
          <a:custGeom>
            <a:avLst/>
            <a:gdLst/>
            <a:ahLst/>
            <a:cxnLst/>
            <a:rect l="l" t="t" r="r" b="b"/>
            <a:pathLst>
              <a:path w="460964" h="459683">
                <a:moveTo>
                  <a:pt x="0" y="0"/>
                </a:moveTo>
                <a:lnTo>
                  <a:pt x="460964" y="0"/>
                </a:lnTo>
                <a:lnTo>
                  <a:pt x="460964" y="459683"/>
                </a:lnTo>
                <a:lnTo>
                  <a:pt x="0" y="4596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46608" y="8927443"/>
            <a:ext cx="1352471" cy="453360"/>
          </a:xfrm>
          <a:custGeom>
            <a:avLst/>
            <a:gdLst/>
            <a:ahLst/>
            <a:cxnLst/>
            <a:rect l="l" t="t" r="r" b="b"/>
            <a:pathLst>
              <a:path w="1352471" h="453360">
                <a:moveTo>
                  <a:pt x="0" y="0"/>
                </a:moveTo>
                <a:lnTo>
                  <a:pt x="1352471" y="0"/>
                </a:lnTo>
                <a:lnTo>
                  <a:pt x="1352471" y="453360"/>
                </a:lnTo>
                <a:lnTo>
                  <a:pt x="0" y="453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833"/>
            </a:stretch>
          </a:blipFill>
          <a:ln cap="sq">
            <a:noFill/>
            <a:miter/>
          </a:ln>
        </p:spPr>
      </p:sp>
      <p:sp>
        <p:nvSpPr>
          <p:cNvPr id="8" name="Freeform 8"/>
          <p:cNvSpPr/>
          <p:nvPr/>
        </p:nvSpPr>
        <p:spPr>
          <a:xfrm>
            <a:off x="5399079" y="8994734"/>
            <a:ext cx="543482" cy="369568"/>
          </a:xfrm>
          <a:custGeom>
            <a:avLst/>
            <a:gdLst/>
            <a:ahLst/>
            <a:cxnLst/>
            <a:rect l="l" t="t" r="r" b="b"/>
            <a:pathLst>
              <a:path w="543482" h="369568">
                <a:moveTo>
                  <a:pt x="0" y="0"/>
                </a:moveTo>
                <a:lnTo>
                  <a:pt x="543483" y="0"/>
                </a:lnTo>
                <a:lnTo>
                  <a:pt x="543483" y="369568"/>
                </a:lnTo>
                <a:lnTo>
                  <a:pt x="0" y="3695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5963806" y="9043984"/>
            <a:ext cx="573467" cy="27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24"/>
              </a:lnSpc>
            </a:pPr>
            <a:r>
              <a:rPr lang="en-US" sz="588" spc="83">
                <a:solidFill>
                  <a:srgbClr val="3C0130"/>
                </a:solidFill>
                <a:latin typeface="TT Fors Italics"/>
              </a:rPr>
              <a:t>Ruđer Bošković Institute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03906" y="8795973"/>
            <a:ext cx="855394" cy="709977"/>
          </a:xfrm>
          <a:custGeom>
            <a:avLst/>
            <a:gdLst/>
            <a:ahLst/>
            <a:cxnLst/>
            <a:rect l="l" t="t" r="r" b="b"/>
            <a:pathLst>
              <a:path w="855394" h="709977">
                <a:moveTo>
                  <a:pt x="0" y="0"/>
                </a:moveTo>
                <a:lnTo>
                  <a:pt x="855394" y="0"/>
                </a:lnTo>
                <a:lnTo>
                  <a:pt x="855394" y="709977"/>
                </a:lnTo>
                <a:lnTo>
                  <a:pt x="0" y="7099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miter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98985"/>
            <a:ext cx="15633610" cy="259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OpenOrgs isn't just a tool.</a:t>
            </a:r>
          </a:p>
          <a:p>
            <a:pPr marL="1079501" lvl="1" indent="-539750">
              <a:lnSpc>
                <a:spcPts val="5050"/>
              </a:lnSpc>
              <a:buFont typeface="Arial"/>
              <a:buChar char="•"/>
            </a:pPr>
            <a:r>
              <a:rPr lang="en-US" sz="5000" spc="-50">
                <a:solidFill>
                  <a:srgbClr val="4D1354"/>
                </a:solidFill>
                <a:latin typeface="Computer Says No"/>
              </a:rPr>
              <a:t>It's a stride toward an integrated open scholarly communication system that will reshape collaboration, discovery, and engagement with research.</a:t>
            </a:r>
          </a:p>
          <a:p>
            <a:pPr algn="l">
              <a:lnSpc>
                <a:spcPts val="5050"/>
              </a:lnSpc>
            </a:pPr>
            <a:endParaRPr lang="en-US" sz="5000" spc="-50">
              <a:solidFill>
                <a:srgbClr val="4D1354"/>
              </a:solidFill>
              <a:latin typeface="Computer Says N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81075"/>
            <a:ext cx="15174119" cy="102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320"/>
              </a:lnSpc>
              <a:spcBef>
                <a:spcPct val="0"/>
              </a:spcBef>
            </a:pPr>
            <a:r>
              <a:rPr lang="en-US" sz="6500" u="none" strike="noStrike" spc="286">
                <a:solidFill>
                  <a:srgbClr val="4D1354"/>
                </a:solidFill>
                <a:latin typeface="Barlow Condensed Semi-Bold"/>
              </a:rPr>
              <a:t>A GAME-CHANGER</a:t>
            </a:r>
          </a:p>
        </p:txBody>
      </p:sp>
      <p:sp>
        <p:nvSpPr>
          <p:cNvPr id="4" name="Freeform 4"/>
          <p:cNvSpPr/>
          <p:nvPr/>
        </p:nvSpPr>
        <p:spPr>
          <a:xfrm>
            <a:off x="2658525" y="8986003"/>
            <a:ext cx="1571693" cy="387029"/>
          </a:xfrm>
          <a:custGeom>
            <a:avLst/>
            <a:gdLst/>
            <a:ahLst/>
            <a:cxnLst/>
            <a:rect l="l" t="t" r="r" b="b"/>
            <a:pathLst>
              <a:path w="1571693" h="387029">
                <a:moveTo>
                  <a:pt x="0" y="0"/>
                </a:moveTo>
                <a:lnTo>
                  <a:pt x="1571693" y="0"/>
                </a:lnTo>
                <a:lnTo>
                  <a:pt x="1571693" y="387029"/>
                </a:lnTo>
                <a:lnTo>
                  <a:pt x="0" y="387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5" name="Freeform 5"/>
          <p:cNvSpPr/>
          <p:nvPr/>
        </p:nvSpPr>
        <p:spPr>
          <a:xfrm>
            <a:off x="1453527" y="9063403"/>
            <a:ext cx="1034402" cy="374512"/>
          </a:xfrm>
          <a:custGeom>
            <a:avLst/>
            <a:gdLst/>
            <a:ahLst/>
            <a:cxnLst/>
            <a:rect l="l" t="t" r="r" b="b"/>
            <a:pathLst>
              <a:path w="1034402" h="374512">
                <a:moveTo>
                  <a:pt x="0" y="0"/>
                </a:moveTo>
                <a:lnTo>
                  <a:pt x="1034402" y="0"/>
                </a:lnTo>
                <a:lnTo>
                  <a:pt x="1034402" y="374513"/>
                </a:lnTo>
                <a:lnTo>
                  <a:pt x="0" y="374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900" t="-46799"/>
            </a:stretch>
          </a:blipFill>
          <a:ln cap="sq">
            <a:noFill/>
            <a:miter/>
          </a:ln>
        </p:spPr>
      </p:sp>
      <p:sp>
        <p:nvSpPr>
          <p:cNvPr id="6" name="Freeform 6"/>
          <p:cNvSpPr/>
          <p:nvPr/>
        </p:nvSpPr>
        <p:spPr>
          <a:xfrm>
            <a:off x="1028700" y="8921120"/>
            <a:ext cx="460964" cy="459683"/>
          </a:xfrm>
          <a:custGeom>
            <a:avLst/>
            <a:gdLst/>
            <a:ahLst/>
            <a:cxnLst/>
            <a:rect l="l" t="t" r="r" b="b"/>
            <a:pathLst>
              <a:path w="460964" h="459683">
                <a:moveTo>
                  <a:pt x="0" y="0"/>
                </a:moveTo>
                <a:lnTo>
                  <a:pt x="460964" y="0"/>
                </a:lnTo>
                <a:lnTo>
                  <a:pt x="460964" y="459683"/>
                </a:lnTo>
                <a:lnTo>
                  <a:pt x="0" y="4596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46608" y="8927443"/>
            <a:ext cx="1352471" cy="453360"/>
          </a:xfrm>
          <a:custGeom>
            <a:avLst/>
            <a:gdLst/>
            <a:ahLst/>
            <a:cxnLst/>
            <a:rect l="l" t="t" r="r" b="b"/>
            <a:pathLst>
              <a:path w="1352471" h="453360">
                <a:moveTo>
                  <a:pt x="0" y="0"/>
                </a:moveTo>
                <a:lnTo>
                  <a:pt x="1352471" y="0"/>
                </a:lnTo>
                <a:lnTo>
                  <a:pt x="1352471" y="453360"/>
                </a:lnTo>
                <a:lnTo>
                  <a:pt x="0" y="453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833"/>
            </a:stretch>
          </a:blipFill>
          <a:ln cap="sq">
            <a:noFill/>
            <a:miter/>
          </a:ln>
        </p:spPr>
      </p:sp>
      <p:sp>
        <p:nvSpPr>
          <p:cNvPr id="8" name="Freeform 8"/>
          <p:cNvSpPr/>
          <p:nvPr/>
        </p:nvSpPr>
        <p:spPr>
          <a:xfrm>
            <a:off x="5399079" y="8994734"/>
            <a:ext cx="543482" cy="369568"/>
          </a:xfrm>
          <a:custGeom>
            <a:avLst/>
            <a:gdLst/>
            <a:ahLst/>
            <a:cxnLst/>
            <a:rect l="l" t="t" r="r" b="b"/>
            <a:pathLst>
              <a:path w="543482" h="369568">
                <a:moveTo>
                  <a:pt x="0" y="0"/>
                </a:moveTo>
                <a:lnTo>
                  <a:pt x="543483" y="0"/>
                </a:lnTo>
                <a:lnTo>
                  <a:pt x="543483" y="369568"/>
                </a:lnTo>
                <a:lnTo>
                  <a:pt x="0" y="3695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5963806" y="9043984"/>
            <a:ext cx="573467" cy="27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24"/>
              </a:lnSpc>
            </a:pPr>
            <a:r>
              <a:rPr lang="en-US" sz="588" spc="83">
                <a:solidFill>
                  <a:srgbClr val="3C0130"/>
                </a:solidFill>
                <a:latin typeface="TT Fors Italics"/>
              </a:rPr>
              <a:t>Ruđer Bošković Institute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03906" y="8795973"/>
            <a:ext cx="855394" cy="709977"/>
          </a:xfrm>
          <a:custGeom>
            <a:avLst/>
            <a:gdLst/>
            <a:ahLst/>
            <a:cxnLst/>
            <a:rect l="l" t="t" r="r" b="b"/>
            <a:pathLst>
              <a:path w="855394" h="709977">
                <a:moveTo>
                  <a:pt x="0" y="0"/>
                </a:moveTo>
                <a:lnTo>
                  <a:pt x="855394" y="0"/>
                </a:lnTo>
                <a:lnTo>
                  <a:pt x="855394" y="709977"/>
                </a:lnTo>
                <a:lnTo>
                  <a:pt x="0" y="7099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miter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58525" y="8986003"/>
            <a:ext cx="1571693" cy="387029"/>
          </a:xfrm>
          <a:custGeom>
            <a:avLst/>
            <a:gdLst/>
            <a:ahLst/>
            <a:cxnLst/>
            <a:rect l="l" t="t" r="r" b="b"/>
            <a:pathLst>
              <a:path w="1571693" h="387029">
                <a:moveTo>
                  <a:pt x="0" y="0"/>
                </a:moveTo>
                <a:lnTo>
                  <a:pt x="1571693" y="0"/>
                </a:lnTo>
                <a:lnTo>
                  <a:pt x="1571693" y="387029"/>
                </a:lnTo>
                <a:lnTo>
                  <a:pt x="0" y="3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3" name="Freeform 3"/>
          <p:cNvSpPr/>
          <p:nvPr/>
        </p:nvSpPr>
        <p:spPr>
          <a:xfrm>
            <a:off x="1453527" y="9063403"/>
            <a:ext cx="1034402" cy="374512"/>
          </a:xfrm>
          <a:custGeom>
            <a:avLst/>
            <a:gdLst/>
            <a:ahLst/>
            <a:cxnLst/>
            <a:rect l="l" t="t" r="r" b="b"/>
            <a:pathLst>
              <a:path w="1034402" h="374512">
                <a:moveTo>
                  <a:pt x="0" y="0"/>
                </a:moveTo>
                <a:lnTo>
                  <a:pt x="1034402" y="0"/>
                </a:lnTo>
                <a:lnTo>
                  <a:pt x="1034402" y="374513"/>
                </a:lnTo>
                <a:lnTo>
                  <a:pt x="0" y="374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900" t="-46799"/>
            </a:stretch>
          </a:blipFill>
          <a:ln cap="sq">
            <a:noFill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8921120"/>
            <a:ext cx="460964" cy="459683"/>
          </a:xfrm>
          <a:custGeom>
            <a:avLst/>
            <a:gdLst/>
            <a:ahLst/>
            <a:cxnLst/>
            <a:rect l="l" t="t" r="r" b="b"/>
            <a:pathLst>
              <a:path w="460964" h="459683">
                <a:moveTo>
                  <a:pt x="0" y="0"/>
                </a:moveTo>
                <a:lnTo>
                  <a:pt x="460964" y="0"/>
                </a:lnTo>
                <a:lnTo>
                  <a:pt x="460964" y="459683"/>
                </a:lnTo>
                <a:lnTo>
                  <a:pt x="0" y="459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46608" y="8927443"/>
            <a:ext cx="1352471" cy="453360"/>
          </a:xfrm>
          <a:custGeom>
            <a:avLst/>
            <a:gdLst/>
            <a:ahLst/>
            <a:cxnLst/>
            <a:rect l="l" t="t" r="r" b="b"/>
            <a:pathLst>
              <a:path w="1352471" h="453360">
                <a:moveTo>
                  <a:pt x="0" y="0"/>
                </a:moveTo>
                <a:lnTo>
                  <a:pt x="1352471" y="0"/>
                </a:lnTo>
                <a:lnTo>
                  <a:pt x="1352471" y="453360"/>
                </a:lnTo>
                <a:lnTo>
                  <a:pt x="0" y="4533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6833"/>
            </a:stretch>
          </a:blipFill>
          <a:ln cap="sq">
            <a:noFill/>
            <a:miter/>
          </a:ln>
        </p:spPr>
      </p:sp>
      <p:sp>
        <p:nvSpPr>
          <p:cNvPr id="6" name="Freeform 6"/>
          <p:cNvSpPr/>
          <p:nvPr/>
        </p:nvSpPr>
        <p:spPr>
          <a:xfrm>
            <a:off x="5399079" y="8994734"/>
            <a:ext cx="543482" cy="369568"/>
          </a:xfrm>
          <a:custGeom>
            <a:avLst/>
            <a:gdLst/>
            <a:ahLst/>
            <a:cxnLst/>
            <a:rect l="l" t="t" r="r" b="b"/>
            <a:pathLst>
              <a:path w="543482" h="369568">
                <a:moveTo>
                  <a:pt x="0" y="0"/>
                </a:moveTo>
                <a:lnTo>
                  <a:pt x="543483" y="0"/>
                </a:lnTo>
                <a:lnTo>
                  <a:pt x="543483" y="369568"/>
                </a:lnTo>
                <a:lnTo>
                  <a:pt x="0" y="3695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7" name="Freeform 7"/>
          <p:cNvSpPr/>
          <p:nvPr/>
        </p:nvSpPr>
        <p:spPr>
          <a:xfrm>
            <a:off x="16403906" y="8795973"/>
            <a:ext cx="855394" cy="709977"/>
          </a:xfrm>
          <a:custGeom>
            <a:avLst/>
            <a:gdLst/>
            <a:ahLst/>
            <a:cxnLst/>
            <a:rect l="l" t="t" r="r" b="b"/>
            <a:pathLst>
              <a:path w="855394" h="709977">
                <a:moveTo>
                  <a:pt x="0" y="0"/>
                </a:moveTo>
                <a:lnTo>
                  <a:pt x="855394" y="0"/>
                </a:lnTo>
                <a:lnTo>
                  <a:pt x="855394" y="709977"/>
                </a:lnTo>
                <a:lnTo>
                  <a:pt x="0" y="7099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8" name="Freeform 8"/>
          <p:cNvSpPr/>
          <p:nvPr/>
        </p:nvSpPr>
        <p:spPr>
          <a:xfrm>
            <a:off x="11014022" y="214347"/>
            <a:ext cx="6974752" cy="9858306"/>
          </a:xfrm>
          <a:custGeom>
            <a:avLst/>
            <a:gdLst/>
            <a:ahLst/>
            <a:cxnLst/>
            <a:rect l="l" t="t" r="r" b="b"/>
            <a:pathLst>
              <a:path w="6974752" h="9858306">
                <a:moveTo>
                  <a:pt x="0" y="0"/>
                </a:moveTo>
                <a:lnTo>
                  <a:pt x="6974752" y="0"/>
                </a:lnTo>
                <a:lnTo>
                  <a:pt x="6974752" y="9858306"/>
                </a:lnTo>
                <a:lnTo>
                  <a:pt x="0" y="9858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963806" y="9043984"/>
            <a:ext cx="573467" cy="27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24"/>
              </a:lnSpc>
            </a:pPr>
            <a:r>
              <a:rPr lang="en-US" sz="588" spc="83">
                <a:solidFill>
                  <a:srgbClr val="3C0130"/>
                </a:solidFill>
                <a:latin typeface="TT Fors Italics"/>
              </a:rPr>
              <a:t>Ruđer Bošković Institute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2760" y="1012314"/>
            <a:ext cx="15174119" cy="102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320"/>
              </a:lnSpc>
              <a:spcBef>
                <a:spcPct val="0"/>
              </a:spcBef>
            </a:pPr>
            <a:r>
              <a:rPr lang="en-US" sz="6500" u="none" strike="noStrike" spc="286" dirty="0">
                <a:solidFill>
                  <a:srgbClr val="4D1354"/>
                </a:solidFill>
                <a:latin typeface="Barlow Condensed Semi-Bold"/>
              </a:rPr>
              <a:t>WANT TO KNOW MORE?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2760" y="2100209"/>
            <a:ext cx="7379641" cy="96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1"/>
              </a:lnSpc>
            </a:pPr>
            <a:r>
              <a:rPr lang="en-US" sz="7199" spc="-71" dirty="0">
                <a:solidFill>
                  <a:srgbClr val="4D1354"/>
                </a:solidFill>
                <a:latin typeface="Computer Says No"/>
              </a:rPr>
              <a:t>Meet me at the poster! :)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028700" y="5354307"/>
            <a:ext cx="1207276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90"/>
              </a:lnSpc>
            </a:pPr>
            <a:r>
              <a:rPr lang="hr-HR" sz="4400" b="1" dirty="0" smtClean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Ivana Končić</a:t>
            </a:r>
            <a:endParaRPr lang="en-US" sz="4400" b="1" dirty="0">
              <a:solidFill>
                <a:srgbClr val="4D1354"/>
              </a:solidFill>
              <a:latin typeface="Computer Says No" panose="020B0604020202020204" charset="0"/>
              <a:cs typeface="Computer Says No" panose="020B0604020202020204" charset="0"/>
            </a:endParaRPr>
          </a:p>
          <a:p>
            <a:pPr algn="l">
              <a:lnSpc>
                <a:spcPts val="1955"/>
              </a:lnSpc>
            </a:pPr>
            <a:r>
              <a:rPr lang="en-US" sz="3200" dirty="0" smtClean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Centre </a:t>
            </a:r>
            <a:r>
              <a:rPr lang="en-US" sz="3200" dirty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for Scientific Information</a:t>
            </a:r>
          </a:p>
          <a:p>
            <a:pPr algn="l">
              <a:lnSpc>
                <a:spcPts val="1955"/>
              </a:lnSpc>
            </a:pPr>
            <a:r>
              <a:rPr lang="en-US" sz="3200" dirty="0" err="1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Ruđer</a:t>
            </a:r>
            <a:r>
              <a:rPr lang="en-US" sz="3200" dirty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 </a:t>
            </a:r>
            <a:r>
              <a:rPr lang="en-US" sz="3200" dirty="0" err="1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Bošković</a:t>
            </a:r>
            <a:r>
              <a:rPr lang="en-US" sz="3200" dirty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 Institute</a:t>
            </a:r>
          </a:p>
          <a:p>
            <a:pPr algn="l">
              <a:lnSpc>
                <a:spcPts val="1955"/>
              </a:lnSpc>
            </a:pPr>
            <a:r>
              <a:rPr lang="en-US" sz="3200" dirty="0" smtClean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e-mail</a:t>
            </a:r>
            <a:r>
              <a:rPr lang="en-US" sz="3200" dirty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: </a:t>
            </a:r>
            <a:r>
              <a:rPr lang="hr-HR" sz="3200" dirty="0" smtClean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ikoncic</a:t>
            </a:r>
            <a:r>
              <a:rPr lang="en-US" sz="3200" dirty="0" smtClean="0">
                <a:solidFill>
                  <a:srgbClr val="4D1354"/>
                </a:solidFill>
                <a:latin typeface="Computer Says No" panose="020B0604020202020204" charset="0"/>
                <a:cs typeface="Computer Says No" panose="020B0604020202020204" charset="0"/>
              </a:rPr>
              <a:t>@irb.hr</a:t>
            </a:r>
            <a:endParaRPr lang="en-US" sz="3200" dirty="0">
              <a:solidFill>
                <a:srgbClr val="4D1354"/>
              </a:solidFill>
              <a:latin typeface="Computer Says No" panose="020B0604020202020204" charset="0"/>
              <a:cs typeface="Computer Says No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395</Words>
  <Application>Microsoft Office PowerPoint</Application>
  <PresentationFormat>Custom</PresentationFormat>
  <Paragraphs>57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Computer Says No</vt:lpstr>
      <vt:lpstr>TT Fors Italics</vt:lpstr>
      <vt:lpstr>Barlow Condensed Bold</vt:lpstr>
      <vt:lpstr>Calibri</vt:lpstr>
      <vt:lpstr>Barlow Condensed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7_Koncic</dc:title>
  <cp:lastModifiedBy>Ivana</cp:lastModifiedBy>
  <cp:revision>2</cp:revision>
  <dcterms:created xsi:type="dcterms:W3CDTF">2006-08-16T00:00:00Z</dcterms:created>
  <dcterms:modified xsi:type="dcterms:W3CDTF">2023-09-26T14:06:24Z</dcterms:modified>
  <dc:identifier>DAFuU9Dp1y0</dc:identifier>
</cp:coreProperties>
</file>