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-18"/>
      <p:regular r:id="rId14"/>
      <p:bold r:id="rId15"/>
    </p:embeddedFont>
    <p:embeddedFont>
      <p:font typeface="Montserrat Bold" panose="00000800000000000000" charset="-18"/>
      <p:regular r:id="rId16"/>
    </p:embeddedFont>
    <p:embeddedFont>
      <p:font typeface="Montserrat Bold Italics" panose="020B0604020202020204" charset="-18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1478934" y="3220492"/>
            <a:ext cx="11500165" cy="230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dirty="0">
                <a:solidFill>
                  <a:srgbClr val="44CE92"/>
                </a:solidFill>
                <a:latin typeface="Montserrat Bold"/>
              </a:rPr>
              <a:t>PATTERN of Open Science in Croatia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78935" y="6198715"/>
            <a:ext cx="1042601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750" dirty="0">
                <a:solidFill>
                  <a:srgbClr val="FFFFFF"/>
                </a:solidFill>
                <a:latin typeface="Montserrat"/>
              </a:rPr>
              <a:t>Sanja </a:t>
            </a:r>
            <a:r>
              <a:rPr lang="en-US" sz="3750" dirty="0" err="1">
                <a:solidFill>
                  <a:srgbClr val="FFFFFF"/>
                </a:solidFill>
                <a:latin typeface="Montserrat"/>
              </a:rPr>
              <a:t>Jurković</a:t>
            </a:r>
            <a:r>
              <a:rPr lang="en-US" sz="3750">
                <a:solidFill>
                  <a:srgbClr val="FFFFFF"/>
                </a:solidFill>
                <a:latin typeface="Montserrat"/>
              </a:rPr>
              <a:t>; Bojan Macan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8934" y="7127557"/>
            <a:ext cx="15117144" cy="209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2700">
                <a:solidFill>
                  <a:srgbClr val="FFFFFF"/>
                </a:solidFill>
                <a:latin typeface="Montserrat"/>
              </a:rPr>
              <a:t>Ruđer Bošković Institute</a:t>
            </a:r>
          </a:p>
          <a:p>
            <a:pPr algn="l">
              <a:lnSpc>
                <a:spcPts val="3959"/>
              </a:lnSpc>
            </a:pPr>
            <a:endParaRPr lang="en-US" sz="2700">
              <a:solidFill>
                <a:srgbClr val="FFFFFF"/>
              </a:solidFill>
              <a:latin typeface="Montserrat"/>
            </a:endParaRPr>
          </a:p>
          <a:p>
            <a:pPr algn="l">
              <a:lnSpc>
                <a:spcPts val="4860"/>
              </a:lnSpc>
            </a:pPr>
            <a:r>
              <a:rPr lang="en-US" sz="2700">
                <a:solidFill>
                  <a:srgbClr val="FFFFFF"/>
                </a:solidFill>
                <a:latin typeface="Montserrat"/>
              </a:rPr>
              <a:t>             PUBMET 2023</a:t>
            </a:r>
          </a:p>
          <a:p>
            <a:pPr algn="l">
              <a:lnSpc>
                <a:spcPts val="363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</a:rPr>
              <a:t>The 10th Conference on Scholarly Communication in the Context of Open Science</a:t>
            </a:r>
          </a:p>
        </p:txBody>
      </p:sp>
      <p:sp>
        <p:nvSpPr>
          <p:cNvPr id="6" name="Freeform 6"/>
          <p:cNvSpPr/>
          <p:nvPr/>
        </p:nvSpPr>
        <p:spPr>
          <a:xfrm>
            <a:off x="1489702" y="8225001"/>
            <a:ext cx="1023946" cy="551610"/>
          </a:xfrm>
          <a:custGeom>
            <a:avLst/>
            <a:gdLst/>
            <a:ahLst/>
            <a:cxnLst/>
            <a:rect l="l" t="t" r="r" b="b"/>
            <a:pathLst>
              <a:path w="1023946" h="551610">
                <a:moveTo>
                  <a:pt x="0" y="0"/>
                </a:moveTo>
                <a:lnTo>
                  <a:pt x="1023947" y="0"/>
                </a:lnTo>
                <a:lnTo>
                  <a:pt x="1023947" y="551610"/>
                </a:lnTo>
                <a:lnTo>
                  <a:pt x="0" y="5516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63970" b="-108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7" name="Group 7"/>
          <p:cNvGrpSpPr/>
          <p:nvPr/>
        </p:nvGrpSpPr>
        <p:grpSpPr>
          <a:xfrm>
            <a:off x="15261682" y="8921673"/>
            <a:ext cx="2254372" cy="501805"/>
            <a:chOff x="0" y="0"/>
            <a:chExt cx="3005829" cy="6690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4780" cy="669073"/>
            </a:xfrm>
            <a:custGeom>
              <a:avLst/>
              <a:gdLst/>
              <a:ahLst/>
              <a:cxnLst/>
              <a:rect l="l" t="t" r="r" b="b"/>
              <a:pathLst>
                <a:path w="984780" h="669073">
                  <a:moveTo>
                    <a:pt x="0" y="0"/>
                  </a:moveTo>
                  <a:lnTo>
                    <a:pt x="984780" y="0"/>
                  </a:lnTo>
                  <a:lnTo>
                    <a:pt x="984780" y="669073"/>
                  </a:lnTo>
                  <a:lnTo>
                    <a:pt x="0" y="669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08459" y="103981"/>
              <a:ext cx="1897370" cy="451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en-US" sz="1125" spc="22">
                  <a:solidFill>
                    <a:srgbClr val="FFFFFF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350"/>
                </a:lnSpc>
              </a:pPr>
              <a:r>
                <a:rPr lang="en-US" sz="1125" spc="22">
                  <a:solidFill>
                    <a:srgbClr val="FFFFFF"/>
                  </a:solidFill>
                  <a:latin typeface="Arimo Bold"/>
                </a:rPr>
                <a:t>the European Union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06033" y="856569"/>
            <a:ext cx="788013" cy="683577"/>
          </a:xfrm>
          <a:custGeom>
            <a:avLst/>
            <a:gdLst/>
            <a:ahLst/>
            <a:cxnLst/>
            <a:rect l="l" t="t" r="r" b="b"/>
            <a:pathLst>
              <a:path w="788013" h="683577">
                <a:moveTo>
                  <a:pt x="0" y="0"/>
                </a:moveTo>
                <a:lnTo>
                  <a:pt x="788013" y="0"/>
                </a:lnTo>
                <a:lnTo>
                  <a:pt x="788013" y="683577"/>
                </a:lnTo>
                <a:lnTo>
                  <a:pt x="0" y="683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6737056" y="9442717"/>
            <a:ext cx="1030745" cy="5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>
                <a:solidFill>
                  <a:srgbClr val="FFFFFF"/>
                </a:solidFill>
                <a:latin typeface="Montserrat Bold"/>
              </a:rPr>
              <a:t>‹#›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1608" y="962540"/>
            <a:ext cx="15108612" cy="813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6D1FF4"/>
                </a:solidFill>
                <a:latin typeface="Montserrat Bold"/>
              </a:rPr>
              <a:t>PATTERN Project</a:t>
            </a:r>
          </a:p>
        </p:txBody>
      </p:sp>
      <p:sp>
        <p:nvSpPr>
          <p:cNvPr id="5" name="Freeform 5"/>
          <p:cNvSpPr/>
          <p:nvPr/>
        </p:nvSpPr>
        <p:spPr>
          <a:xfrm>
            <a:off x="1515139" y="2599028"/>
            <a:ext cx="7049386" cy="2695914"/>
          </a:xfrm>
          <a:custGeom>
            <a:avLst/>
            <a:gdLst/>
            <a:ahLst/>
            <a:cxnLst/>
            <a:rect l="l" t="t" r="r" b="b"/>
            <a:pathLst>
              <a:path w="7049386" h="2695914">
                <a:moveTo>
                  <a:pt x="0" y="0"/>
                </a:moveTo>
                <a:lnTo>
                  <a:pt x="7049387" y="0"/>
                </a:lnTo>
                <a:lnTo>
                  <a:pt x="7049387" y="2695914"/>
                </a:lnTo>
                <a:lnTo>
                  <a:pt x="0" y="269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" b="-4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3073872" y="3078319"/>
            <a:ext cx="2990938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Montserrat Bold"/>
              </a:rPr>
              <a:t>Full name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73872" y="4230922"/>
            <a:ext cx="5207828" cy="802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2000">
                <a:solidFill>
                  <a:srgbClr val="6D1FF4"/>
                </a:solidFill>
                <a:latin typeface="Montserrat"/>
              </a:rPr>
              <a:t>Piloting open and responsible Activities and Trainings Towards the Enhancement of Researchers Networks</a:t>
            </a:r>
          </a:p>
        </p:txBody>
      </p:sp>
      <p:sp>
        <p:nvSpPr>
          <p:cNvPr id="8" name="Freeform 8"/>
          <p:cNvSpPr/>
          <p:nvPr/>
        </p:nvSpPr>
        <p:spPr>
          <a:xfrm>
            <a:off x="1515139" y="5782776"/>
            <a:ext cx="7049386" cy="2695914"/>
          </a:xfrm>
          <a:custGeom>
            <a:avLst/>
            <a:gdLst/>
            <a:ahLst/>
            <a:cxnLst/>
            <a:rect l="l" t="t" r="r" b="b"/>
            <a:pathLst>
              <a:path w="7049386" h="2695914">
                <a:moveTo>
                  <a:pt x="0" y="0"/>
                </a:moveTo>
                <a:lnTo>
                  <a:pt x="7049387" y="0"/>
                </a:lnTo>
                <a:lnTo>
                  <a:pt x="7049387" y="2695914"/>
                </a:lnTo>
                <a:lnTo>
                  <a:pt x="0" y="269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" b="-4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9" name="TextBox 9"/>
          <p:cNvSpPr txBox="1"/>
          <p:nvPr/>
        </p:nvSpPr>
        <p:spPr>
          <a:xfrm>
            <a:off x="3073872" y="6268719"/>
            <a:ext cx="2990938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Montserrat Bold"/>
              </a:rPr>
              <a:t>Financed by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73872" y="7544209"/>
            <a:ext cx="5297340" cy="53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000">
                <a:solidFill>
                  <a:srgbClr val="6D1FF4"/>
                </a:solidFill>
                <a:latin typeface="Montserrat"/>
              </a:rPr>
              <a:t>the European Commission</a:t>
            </a:r>
          </a:p>
          <a:p>
            <a:pPr algn="l">
              <a:lnSpc>
                <a:spcPts val="2160"/>
              </a:lnSpc>
            </a:pPr>
            <a:r>
              <a:rPr lang="en-US" sz="2000">
                <a:solidFill>
                  <a:srgbClr val="6D1FF4"/>
                </a:solidFill>
                <a:latin typeface="Montserrat"/>
              </a:rPr>
              <a:t>under the Horizon Europe programme</a:t>
            </a:r>
          </a:p>
        </p:txBody>
      </p:sp>
      <p:sp>
        <p:nvSpPr>
          <p:cNvPr id="11" name="Freeform 11"/>
          <p:cNvSpPr/>
          <p:nvPr/>
        </p:nvSpPr>
        <p:spPr>
          <a:xfrm>
            <a:off x="9656646" y="2599028"/>
            <a:ext cx="7049387" cy="2695914"/>
          </a:xfrm>
          <a:custGeom>
            <a:avLst/>
            <a:gdLst/>
            <a:ahLst/>
            <a:cxnLst/>
            <a:rect l="l" t="t" r="r" b="b"/>
            <a:pathLst>
              <a:path w="7049387" h="2695914">
                <a:moveTo>
                  <a:pt x="0" y="0"/>
                </a:moveTo>
                <a:lnTo>
                  <a:pt x="7049387" y="0"/>
                </a:lnTo>
                <a:lnTo>
                  <a:pt x="7049387" y="2695914"/>
                </a:lnTo>
                <a:lnTo>
                  <a:pt x="0" y="269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" b="-4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2" name="TextBox 12"/>
          <p:cNvSpPr txBox="1"/>
          <p:nvPr/>
        </p:nvSpPr>
        <p:spPr>
          <a:xfrm>
            <a:off x="11244265" y="3062370"/>
            <a:ext cx="4955955" cy="493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Montserrat Bold"/>
              </a:rPr>
              <a:t>Collaboration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44265" y="4344460"/>
            <a:ext cx="5187290" cy="5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8"/>
              </a:lnSpc>
            </a:pPr>
            <a:r>
              <a:rPr lang="en-US" sz="2100">
                <a:solidFill>
                  <a:srgbClr val="6D1FF4"/>
                </a:solidFill>
                <a:latin typeface="Montserrat"/>
              </a:rPr>
              <a:t>19 organizations</a:t>
            </a:r>
          </a:p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6D1FF4"/>
                </a:solidFill>
                <a:latin typeface="Montserrat"/>
              </a:rPr>
              <a:t>13 European countries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9656646" y="5782776"/>
            <a:ext cx="7049387" cy="2695914"/>
          </a:xfrm>
          <a:custGeom>
            <a:avLst/>
            <a:gdLst/>
            <a:ahLst/>
            <a:cxnLst/>
            <a:rect l="l" t="t" r="r" b="b"/>
            <a:pathLst>
              <a:path w="7049387" h="2695914">
                <a:moveTo>
                  <a:pt x="0" y="0"/>
                </a:moveTo>
                <a:lnTo>
                  <a:pt x="7049387" y="0"/>
                </a:lnTo>
                <a:lnTo>
                  <a:pt x="7049387" y="2695914"/>
                </a:lnTo>
                <a:lnTo>
                  <a:pt x="0" y="2695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" b="-4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5" name="TextBox 15"/>
          <p:cNvSpPr txBox="1"/>
          <p:nvPr/>
        </p:nvSpPr>
        <p:spPr>
          <a:xfrm>
            <a:off x="11244265" y="6252769"/>
            <a:ext cx="2990938" cy="49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>
                <a:solidFill>
                  <a:srgbClr val="FFFFFF"/>
                </a:solidFill>
                <a:latin typeface="Montserrat Bold"/>
              </a:rPr>
              <a:t>Duration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44265" y="7539447"/>
            <a:ext cx="5187290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8"/>
              </a:lnSpc>
            </a:pPr>
            <a:r>
              <a:rPr lang="en-US" sz="2100">
                <a:solidFill>
                  <a:srgbClr val="6D1FF4"/>
                </a:solidFill>
                <a:latin typeface="Montserrat"/>
              </a:rPr>
              <a:t>42 months </a:t>
            </a:r>
          </a:p>
          <a:p>
            <a:pPr algn="l">
              <a:lnSpc>
                <a:spcPts val="2051"/>
              </a:lnSpc>
            </a:pPr>
            <a:r>
              <a:rPr lang="en-US" sz="1899">
                <a:solidFill>
                  <a:srgbClr val="6D1FF4"/>
                </a:solidFill>
                <a:latin typeface="Montserrat"/>
              </a:rPr>
              <a:t>(January 2023 - June 2026)</a:t>
            </a:r>
          </a:p>
        </p:txBody>
      </p:sp>
      <p:sp>
        <p:nvSpPr>
          <p:cNvPr id="17" name="Freeform 17"/>
          <p:cNvSpPr/>
          <p:nvPr/>
        </p:nvSpPr>
        <p:spPr>
          <a:xfrm>
            <a:off x="1835445" y="2767169"/>
            <a:ext cx="714195" cy="872905"/>
          </a:xfrm>
          <a:custGeom>
            <a:avLst/>
            <a:gdLst/>
            <a:ahLst/>
            <a:cxnLst/>
            <a:rect l="l" t="t" r="r" b="b"/>
            <a:pathLst>
              <a:path w="714195" h="872905">
                <a:moveTo>
                  <a:pt x="0" y="0"/>
                </a:moveTo>
                <a:lnTo>
                  <a:pt x="714195" y="0"/>
                </a:lnTo>
                <a:lnTo>
                  <a:pt x="714195" y="872905"/>
                </a:lnTo>
                <a:lnTo>
                  <a:pt x="0" y="872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83" r="-483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8" name="Freeform 18"/>
          <p:cNvSpPr/>
          <p:nvPr/>
        </p:nvSpPr>
        <p:spPr>
          <a:xfrm>
            <a:off x="1803546" y="6109448"/>
            <a:ext cx="783632" cy="734034"/>
          </a:xfrm>
          <a:custGeom>
            <a:avLst/>
            <a:gdLst/>
            <a:ahLst/>
            <a:cxnLst/>
            <a:rect l="l" t="t" r="r" b="b"/>
            <a:pathLst>
              <a:path w="783632" h="734034">
                <a:moveTo>
                  <a:pt x="0" y="0"/>
                </a:moveTo>
                <a:lnTo>
                  <a:pt x="783632" y="0"/>
                </a:lnTo>
                <a:lnTo>
                  <a:pt x="783632" y="734034"/>
                </a:lnTo>
                <a:lnTo>
                  <a:pt x="0" y="7340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62" b="-162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9" name="Freeform 19"/>
          <p:cNvSpPr/>
          <p:nvPr/>
        </p:nvSpPr>
        <p:spPr>
          <a:xfrm>
            <a:off x="9965224" y="2818440"/>
            <a:ext cx="724115" cy="803470"/>
          </a:xfrm>
          <a:custGeom>
            <a:avLst/>
            <a:gdLst/>
            <a:ahLst/>
            <a:cxnLst/>
            <a:rect l="l" t="t" r="r" b="b"/>
            <a:pathLst>
              <a:path w="724115" h="803470">
                <a:moveTo>
                  <a:pt x="0" y="0"/>
                </a:moveTo>
                <a:lnTo>
                  <a:pt x="724115" y="0"/>
                </a:lnTo>
                <a:lnTo>
                  <a:pt x="724115" y="803470"/>
                </a:lnTo>
                <a:lnTo>
                  <a:pt x="0" y="803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57" r="-257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20" name="Freeform 20"/>
          <p:cNvSpPr/>
          <p:nvPr/>
        </p:nvSpPr>
        <p:spPr>
          <a:xfrm>
            <a:off x="9965224" y="6040011"/>
            <a:ext cx="714195" cy="803470"/>
          </a:xfrm>
          <a:custGeom>
            <a:avLst/>
            <a:gdLst/>
            <a:ahLst/>
            <a:cxnLst/>
            <a:rect l="l" t="t" r="r" b="b"/>
            <a:pathLst>
              <a:path w="714195" h="803470">
                <a:moveTo>
                  <a:pt x="0" y="0"/>
                </a:moveTo>
                <a:lnTo>
                  <a:pt x="714196" y="0"/>
                </a:lnTo>
                <a:lnTo>
                  <a:pt x="714196" y="803471"/>
                </a:lnTo>
                <a:lnTo>
                  <a:pt x="0" y="8034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294" r="-294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21" name="Group 21"/>
          <p:cNvGrpSpPr/>
          <p:nvPr/>
        </p:nvGrpSpPr>
        <p:grpSpPr>
          <a:xfrm>
            <a:off x="1127759" y="9190650"/>
            <a:ext cx="1946113" cy="433189"/>
            <a:chOff x="0" y="0"/>
            <a:chExt cx="2594818" cy="5775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0123" cy="577585"/>
            </a:xfrm>
            <a:custGeom>
              <a:avLst/>
              <a:gdLst/>
              <a:ahLst/>
              <a:cxnLst/>
              <a:rect l="l" t="t" r="r" b="b"/>
              <a:pathLst>
                <a:path w="850123" h="577585">
                  <a:moveTo>
                    <a:pt x="0" y="0"/>
                  </a:moveTo>
                  <a:lnTo>
                    <a:pt x="850123" y="0"/>
                  </a:lnTo>
                  <a:lnTo>
                    <a:pt x="850123" y="577585"/>
                  </a:lnTo>
                  <a:lnTo>
                    <a:pt x="0" y="5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6890" y="88461"/>
              <a:ext cx="1637928" cy="391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the European Union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37056" y="9442717"/>
            <a:ext cx="1030745" cy="5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>
                <a:solidFill>
                  <a:srgbClr val="44CE92"/>
                </a:solidFill>
                <a:latin typeface="Montserrat Bold"/>
              </a:rPr>
              <a:t>‹#›</a:t>
            </a:r>
          </a:p>
        </p:txBody>
      </p:sp>
      <p:sp>
        <p:nvSpPr>
          <p:cNvPr id="3" name="Freeform 3"/>
          <p:cNvSpPr/>
          <p:nvPr/>
        </p:nvSpPr>
        <p:spPr>
          <a:xfrm>
            <a:off x="16706033" y="856569"/>
            <a:ext cx="788013" cy="683577"/>
          </a:xfrm>
          <a:custGeom>
            <a:avLst/>
            <a:gdLst/>
            <a:ahLst/>
            <a:cxnLst/>
            <a:rect l="l" t="t" r="r" b="b"/>
            <a:pathLst>
              <a:path w="788013" h="683577">
                <a:moveTo>
                  <a:pt x="0" y="0"/>
                </a:moveTo>
                <a:lnTo>
                  <a:pt x="788013" y="0"/>
                </a:lnTo>
                <a:lnTo>
                  <a:pt x="788013" y="683577"/>
                </a:lnTo>
                <a:lnTo>
                  <a:pt x="0" y="683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0" y="3057525"/>
            <a:ext cx="16087725" cy="7229475"/>
            <a:chOff x="0" y="0"/>
            <a:chExt cx="21450300" cy="9639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50300" cy="9639300"/>
            </a:xfrm>
            <a:custGeom>
              <a:avLst/>
              <a:gdLst/>
              <a:ahLst/>
              <a:cxnLst/>
              <a:rect l="l" t="t" r="r" b="b"/>
              <a:pathLst>
                <a:path w="21450300" h="9639300">
                  <a:moveTo>
                    <a:pt x="0" y="0"/>
                  </a:moveTo>
                  <a:lnTo>
                    <a:pt x="21450300" y="0"/>
                  </a:lnTo>
                  <a:lnTo>
                    <a:pt x="21450300" y="9639300"/>
                  </a:lnTo>
                  <a:lnTo>
                    <a:pt x="0" y="963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AutoShape 6"/>
          <p:cNvSpPr/>
          <p:nvPr/>
        </p:nvSpPr>
        <p:spPr>
          <a:xfrm rot="10793904">
            <a:off x="-14300" y="3048000"/>
            <a:ext cx="16116325" cy="0"/>
          </a:xfrm>
          <a:prstGeom prst="line">
            <a:avLst/>
          </a:prstGeom>
          <a:ln w="19050" cap="rnd">
            <a:solidFill>
              <a:srgbClr val="00CE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7" name="AutoShape 7"/>
          <p:cNvSpPr/>
          <p:nvPr/>
        </p:nvSpPr>
        <p:spPr>
          <a:xfrm rot="-5386465">
            <a:off x="12458672" y="6662738"/>
            <a:ext cx="7258106" cy="0"/>
          </a:xfrm>
          <a:prstGeom prst="line">
            <a:avLst/>
          </a:prstGeom>
          <a:ln w="19050" cap="rnd">
            <a:solidFill>
              <a:srgbClr val="00CE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grpSp>
        <p:nvGrpSpPr>
          <p:cNvPr id="8" name="Group 8"/>
          <p:cNvGrpSpPr/>
          <p:nvPr/>
        </p:nvGrpSpPr>
        <p:grpSpPr>
          <a:xfrm>
            <a:off x="16087725" y="1901240"/>
            <a:ext cx="1164699" cy="1164699"/>
            <a:chOff x="0" y="0"/>
            <a:chExt cx="1552932" cy="1552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2956" cy="1552956"/>
            </a:xfrm>
            <a:custGeom>
              <a:avLst/>
              <a:gdLst/>
              <a:ahLst/>
              <a:cxnLst/>
              <a:rect l="l" t="t" r="r" b="b"/>
              <a:pathLst>
                <a:path w="1552956" h="1552956">
                  <a:moveTo>
                    <a:pt x="0" y="0"/>
                  </a:moveTo>
                  <a:lnTo>
                    <a:pt x="1552956" y="0"/>
                  </a:lnTo>
                  <a:lnTo>
                    <a:pt x="1552956" y="1552956"/>
                  </a:lnTo>
                  <a:lnTo>
                    <a:pt x="0" y="1552956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43785" y="2036854"/>
            <a:ext cx="893468" cy="893467"/>
          </a:xfrm>
          <a:custGeom>
            <a:avLst/>
            <a:gdLst/>
            <a:ahLst/>
            <a:cxnLst/>
            <a:rect l="l" t="t" r="r" b="b"/>
            <a:pathLst>
              <a:path w="893468" h="893467">
                <a:moveTo>
                  <a:pt x="0" y="0"/>
                </a:moveTo>
                <a:lnTo>
                  <a:pt x="893468" y="0"/>
                </a:lnTo>
                <a:lnTo>
                  <a:pt x="893468" y="893468"/>
                </a:lnTo>
                <a:lnTo>
                  <a:pt x="0" y="893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31" r="-53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1091608" y="962540"/>
            <a:ext cx="5879766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6D1FF4"/>
                </a:solidFill>
                <a:latin typeface="Montserrat Bold"/>
              </a:rPr>
              <a:t>PATTERN Aim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565" y="3780729"/>
            <a:ext cx="5879809" cy="285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550">
                <a:solidFill>
                  <a:srgbClr val="5E5E5E"/>
                </a:solidFill>
                <a:latin typeface="Montserrat"/>
              </a:rPr>
              <a:t>To promote the practice of </a:t>
            </a:r>
            <a:r>
              <a:rPr lang="en-US" sz="2550">
                <a:solidFill>
                  <a:srgbClr val="5E5E5E"/>
                </a:solidFill>
                <a:latin typeface="Montserrat Bold"/>
              </a:rPr>
              <a:t>Open and Responsible Research and Innovation (Open RRI) </a:t>
            </a:r>
            <a:r>
              <a:rPr lang="en-US" sz="2550">
                <a:solidFill>
                  <a:srgbClr val="5E5E5E"/>
                </a:solidFill>
                <a:latin typeface="Montserrat"/>
              </a:rPr>
              <a:t>by developing and piloting training activities for researchers at all stages of their careers.</a:t>
            </a:r>
          </a:p>
          <a:p>
            <a:pPr algn="l">
              <a:lnSpc>
                <a:spcPts val="3299"/>
              </a:lnSpc>
            </a:pPr>
            <a:endParaRPr lang="en-US" sz="2550">
              <a:solidFill>
                <a:srgbClr val="5E5E5E"/>
              </a:solidFill>
              <a:latin typeface="Montserra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27759" y="9190650"/>
            <a:ext cx="1946113" cy="433189"/>
            <a:chOff x="0" y="0"/>
            <a:chExt cx="2594818" cy="5775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0123" cy="577585"/>
            </a:xfrm>
            <a:custGeom>
              <a:avLst/>
              <a:gdLst/>
              <a:ahLst/>
              <a:cxnLst/>
              <a:rect l="l" t="t" r="r" b="b"/>
              <a:pathLst>
                <a:path w="850123" h="577585">
                  <a:moveTo>
                    <a:pt x="0" y="0"/>
                  </a:moveTo>
                  <a:lnTo>
                    <a:pt x="850123" y="0"/>
                  </a:lnTo>
                  <a:lnTo>
                    <a:pt x="850123" y="577585"/>
                  </a:lnTo>
                  <a:lnTo>
                    <a:pt x="0" y="5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56890" y="88461"/>
              <a:ext cx="1637928" cy="391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the European Union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37056" y="9442717"/>
            <a:ext cx="1030745" cy="5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>
                <a:solidFill>
                  <a:srgbClr val="44CE92"/>
                </a:solidFill>
                <a:latin typeface="Montserrat Bold"/>
              </a:rPr>
              <a:t>‹#›</a:t>
            </a:r>
          </a:p>
        </p:txBody>
      </p:sp>
      <p:sp>
        <p:nvSpPr>
          <p:cNvPr id="3" name="Freeform 3"/>
          <p:cNvSpPr/>
          <p:nvPr/>
        </p:nvSpPr>
        <p:spPr>
          <a:xfrm>
            <a:off x="16706033" y="856569"/>
            <a:ext cx="788013" cy="683577"/>
          </a:xfrm>
          <a:custGeom>
            <a:avLst/>
            <a:gdLst/>
            <a:ahLst/>
            <a:cxnLst/>
            <a:rect l="l" t="t" r="r" b="b"/>
            <a:pathLst>
              <a:path w="788013" h="683577">
                <a:moveTo>
                  <a:pt x="0" y="0"/>
                </a:moveTo>
                <a:lnTo>
                  <a:pt x="788013" y="0"/>
                </a:lnTo>
                <a:lnTo>
                  <a:pt x="788013" y="683577"/>
                </a:lnTo>
                <a:lnTo>
                  <a:pt x="0" y="683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0" y="3057525"/>
            <a:ext cx="16087725" cy="7229475"/>
            <a:chOff x="0" y="0"/>
            <a:chExt cx="21450300" cy="9639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50300" cy="9639300"/>
            </a:xfrm>
            <a:custGeom>
              <a:avLst/>
              <a:gdLst/>
              <a:ahLst/>
              <a:cxnLst/>
              <a:rect l="l" t="t" r="r" b="b"/>
              <a:pathLst>
                <a:path w="21450300" h="9639300">
                  <a:moveTo>
                    <a:pt x="0" y="0"/>
                  </a:moveTo>
                  <a:lnTo>
                    <a:pt x="21450300" y="0"/>
                  </a:lnTo>
                  <a:lnTo>
                    <a:pt x="21450300" y="9639300"/>
                  </a:lnTo>
                  <a:lnTo>
                    <a:pt x="0" y="9639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AutoShape 6"/>
          <p:cNvSpPr/>
          <p:nvPr/>
        </p:nvSpPr>
        <p:spPr>
          <a:xfrm rot="10793904">
            <a:off x="-14300" y="3048000"/>
            <a:ext cx="16116325" cy="0"/>
          </a:xfrm>
          <a:prstGeom prst="line">
            <a:avLst/>
          </a:prstGeom>
          <a:ln w="19050" cap="rnd">
            <a:solidFill>
              <a:srgbClr val="00CE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7" name="AutoShape 7"/>
          <p:cNvSpPr/>
          <p:nvPr/>
        </p:nvSpPr>
        <p:spPr>
          <a:xfrm rot="-5386465">
            <a:off x="12458672" y="6662738"/>
            <a:ext cx="7258106" cy="0"/>
          </a:xfrm>
          <a:prstGeom prst="line">
            <a:avLst/>
          </a:prstGeom>
          <a:ln w="19050" cap="rnd">
            <a:solidFill>
              <a:srgbClr val="00CE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grpSp>
        <p:nvGrpSpPr>
          <p:cNvPr id="8" name="Group 8"/>
          <p:cNvGrpSpPr/>
          <p:nvPr/>
        </p:nvGrpSpPr>
        <p:grpSpPr>
          <a:xfrm>
            <a:off x="16087725" y="1901240"/>
            <a:ext cx="1164699" cy="1164699"/>
            <a:chOff x="0" y="0"/>
            <a:chExt cx="1552932" cy="15529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2956" cy="1552956"/>
            </a:xfrm>
            <a:custGeom>
              <a:avLst/>
              <a:gdLst/>
              <a:ahLst/>
              <a:cxnLst/>
              <a:rect l="l" t="t" r="r" b="b"/>
              <a:pathLst>
                <a:path w="1552956" h="1552956">
                  <a:moveTo>
                    <a:pt x="0" y="0"/>
                  </a:moveTo>
                  <a:lnTo>
                    <a:pt x="1552956" y="0"/>
                  </a:lnTo>
                  <a:lnTo>
                    <a:pt x="1552956" y="1552956"/>
                  </a:lnTo>
                  <a:lnTo>
                    <a:pt x="0" y="1552956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43785" y="2036854"/>
            <a:ext cx="893468" cy="893467"/>
          </a:xfrm>
          <a:custGeom>
            <a:avLst/>
            <a:gdLst/>
            <a:ahLst/>
            <a:cxnLst/>
            <a:rect l="l" t="t" r="r" b="b"/>
            <a:pathLst>
              <a:path w="893468" h="893467">
                <a:moveTo>
                  <a:pt x="0" y="0"/>
                </a:moveTo>
                <a:lnTo>
                  <a:pt x="893468" y="0"/>
                </a:lnTo>
                <a:lnTo>
                  <a:pt x="893468" y="893468"/>
                </a:lnTo>
                <a:lnTo>
                  <a:pt x="0" y="893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31" r="-53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11" name="TextBox 11"/>
          <p:cNvSpPr txBox="1"/>
          <p:nvPr/>
        </p:nvSpPr>
        <p:spPr>
          <a:xfrm>
            <a:off x="1091608" y="962540"/>
            <a:ext cx="5879766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6D1FF4"/>
                </a:solidFill>
                <a:latin typeface="Montserrat Bold"/>
              </a:rPr>
              <a:t>PATTERN Aim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565" y="3780729"/>
            <a:ext cx="5879809" cy="285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550">
                <a:solidFill>
                  <a:srgbClr val="5E5E5E"/>
                </a:solidFill>
                <a:latin typeface="Montserrat"/>
              </a:rPr>
              <a:t>To promote the practice of </a:t>
            </a:r>
            <a:r>
              <a:rPr lang="en-US" sz="2550">
                <a:solidFill>
                  <a:srgbClr val="5E5E5E"/>
                </a:solidFill>
                <a:latin typeface="Montserrat Bold"/>
              </a:rPr>
              <a:t>Open and Responsible Research and Innovation (Open RRI) </a:t>
            </a:r>
            <a:r>
              <a:rPr lang="en-US" sz="2550">
                <a:solidFill>
                  <a:srgbClr val="5E5E5E"/>
                </a:solidFill>
                <a:latin typeface="Montserrat"/>
              </a:rPr>
              <a:t>by developing and piloting training activities for researchers at all stages of their careers.</a:t>
            </a:r>
          </a:p>
          <a:p>
            <a:pPr algn="l">
              <a:lnSpc>
                <a:spcPts val="3299"/>
              </a:lnSpc>
            </a:pPr>
            <a:endParaRPr lang="en-US" sz="2550">
              <a:solidFill>
                <a:srgbClr val="5E5E5E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84479" y="3780729"/>
            <a:ext cx="7132980" cy="378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550" dirty="0">
                <a:solidFill>
                  <a:srgbClr val="5E5E5E"/>
                </a:solidFill>
                <a:latin typeface="Montserrat"/>
              </a:rPr>
              <a:t>The project's implementation began by systematic </a:t>
            </a:r>
            <a:r>
              <a:rPr lang="en-US" sz="2550" b="1" dirty="0">
                <a:solidFill>
                  <a:srgbClr val="5E5E5E"/>
                </a:solidFill>
                <a:latin typeface="Montserrat"/>
              </a:rPr>
              <a:t>mapping and analysis</a:t>
            </a:r>
            <a:r>
              <a:rPr lang="en-US" sz="2550" dirty="0">
                <a:solidFill>
                  <a:srgbClr val="5E5E5E"/>
                </a:solidFill>
                <a:latin typeface="Montserrat"/>
              </a:rPr>
              <a:t> of educational opportunities for researchers on Open RRI</a:t>
            </a:r>
            <a:r>
              <a:rPr lang="hr-HR" sz="2550" dirty="0">
                <a:solidFill>
                  <a:srgbClr val="5E5E5E"/>
                </a:solidFill>
                <a:latin typeface="Montserrat"/>
              </a:rPr>
              <a:t>, </a:t>
            </a:r>
            <a:r>
              <a:rPr lang="hr-HR" sz="2550" dirty="0" err="1">
                <a:solidFill>
                  <a:srgbClr val="5E5E5E"/>
                </a:solidFill>
                <a:latin typeface="Montserrat"/>
              </a:rPr>
              <a:t>which</a:t>
            </a:r>
            <a:r>
              <a:rPr lang="hr-HR" sz="2550" dirty="0">
                <a:solidFill>
                  <a:srgbClr val="5E5E5E"/>
                </a:solidFill>
                <a:latin typeface="Montserrat"/>
              </a:rPr>
              <a:t> </a:t>
            </a:r>
            <a:r>
              <a:rPr lang="hr-HR" sz="2550" dirty="0" err="1">
                <a:solidFill>
                  <a:srgbClr val="5E5E5E"/>
                </a:solidFill>
                <a:latin typeface="Montserrat"/>
              </a:rPr>
              <a:t>is</a:t>
            </a:r>
            <a:r>
              <a:rPr lang="hr-HR" sz="2550" dirty="0">
                <a:solidFill>
                  <a:srgbClr val="5E5E5E"/>
                </a:solidFill>
                <a:latin typeface="Montserrat"/>
              </a:rPr>
              <a:t> </a:t>
            </a:r>
            <a:r>
              <a:rPr lang="en-US" sz="2550" dirty="0">
                <a:solidFill>
                  <a:srgbClr val="5E5E5E"/>
                </a:solidFill>
                <a:latin typeface="Montserrat"/>
              </a:rPr>
              <a:t>follow</a:t>
            </a:r>
            <a:r>
              <a:rPr lang="hr-HR" sz="2550" dirty="0" err="1">
                <a:solidFill>
                  <a:srgbClr val="5E5E5E"/>
                </a:solidFill>
                <a:latin typeface="Montserrat"/>
              </a:rPr>
              <a:t>ed</a:t>
            </a:r>
            <a:r>
              <a:rPr lang="hr-HR" sz="2550" dirty="0">
                <a:solidFill>
                  <a:srgbClr val="5E5E5E"/>
                </a:solidFill>
                <a:latin typeface="Montserrat"/>
              </a:rPr>
              <a:t> </a:t>
            </a:r>
            <a:r>
              <a:rPr lang="hr-HR" sz="2550" dirty="0" err="1">
                <a:solidFill>
                  <a:srgbClr val="5E5E5E"/>
                </a:solidFill>
                <a:latin typeface="Montserrat"/>
              </a:rPr>
              <a:t>by</a:t>
            </a:r>
            <a:r>
              <a:rPr lang="hr-HR" sz="2550" dirty="0">
                <a:solidFill>
                  <a:srgbClr val="5E5E5E"/>
                </a:solidFill>
                <a:latin typeface="Montserrat"/>
              </a:rPr>
              <a:t> </a:t>
            </a:r>
            <a:r>
              <a:rPr lang="en-US" sz="2550" dirty="0">
                <a:solidFill>
                  <a:srgbClr val="5E5E5E"/>
                </a:solidFill>
                <a:latin typeface="Montserrat"/>
              </a:rPr>
              <a:t>the development of curricula with an emphasis on </a:t>
            </a:r>
            <a:r>
              <a:rPr lang="en-US" sz="2550" dirty="0">
                <a:solidFill>
                  <a:srgbClr val="5E5E5E"/>
                </a:solidFill>
                <a:latin typeface="Montserrat Bold"/>
              </a:rPr>
              <a:t>inclusivity and fairness</a:t>
            </a:r>
            <a:r>
              <a:rPr lang="en-US" sz="2550" dirty="0">
                <a:solidFill>
                  <a:srgbClr val="5E5E5E"/>
                </a:solidFill>
                <a:latin typeface="Montserrat"/>
              </a:rPr>
              <a:t>, whose implementation and testing are done through a variety of activities in pilot institutions across Europe.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27759" y="9190650"/>
            <a:ext cx="1946113" cy="433189"/>
            <a:chOff x="0" y="0"/>
            <a:chExt cx="2594818" cy="5775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0123" cy="577585"/>
            </a:xfrm>
            <a:custGeom>
              <a:avLst/>
              <a:gdLst/>
              <a:ahLst/>
              <a:cxnLst/>
              <a:rect l="l" t="t" r="r" b="b"/>
              <a:pathLst>
                <a:path w="850123" h="577585">
                  <a:moveTo>
                    <a:pt x="0" y="0"/>
                  </a:moveTo>
                  <a:lnTo>
                    <a:pt x="850123" y="0"/>
                  </a:lnTo>
                  <a:lnTo>
                    <a:pt x="850123" y="577585"/>
                  </a:lnTo>
                  <a:lnTo>
                    <a:pt x="0" y="5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56890" y="88461"/>
              <a:ext cx="1637928" cy="391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the European Union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84522" y="962540"/>
            <a:ext cx="7132936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6D1FF4"/>
                </a:solidFill>
                <a:latin typeface="Montserrat Bold"/>
              </a:rPr>
              <a:t>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328805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759" y="9190650"/>
            <a:ext cx="1946113" cy="433189"/>
            <a:chOff x="0" y="0"/>
            <a:chExt cx="2594818" cy="5775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0123" cy="577585"/>
            </a:xfrm>
            <a:custGeom>
              <a:avLst/>
              <a:gdLst/>
              <a:ahLst/>
              <a:cxnLst/>
              <a:rect l="l" t="t" r="r" b="b"/>
              <a:pathLst>
                <a:path w="850123" h="577585">
                  <a:moveTo>
                    <a:pt x="0" y="0"/>
                  </a:moveTo>
                  <a:lnTo>
                    <a:pt x="850123" y="0"/>
                  </a:lnTo>
                  <a:lnTo>
                    <a:pt x="850123" y="577585"/>
                  </a:lnTo>
                  <a:lnTo>
                    <a:pt x="0" y="5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56890" y="88461"/>
              <a:ext cx="1637928" cy="391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the European Union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737056" y="9433192"/>
            <a:ext cx="1030745" cy="601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20"/>
              </a:lnSpc>
            </a:pPr>
            <a:r>
              <a:rPr lang="en-US" sz="1350" spc="-53">
                <a:solidFill>
                  <a:srgbClr val="44CE92"/>
                </a:solidFill>
                <a:latin typeface="Open Sans Bold"/>
              </a:rPr>
              <a:t>‹#›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997664"/>
            <a:ext cx="16230600" cy="216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5E5E5E"/>
                </a:solidFill>
                <a:latin typeface="Montserrat"/>
              </a:rPr>
              <a:t>8 training modules for researchers on transferable skills that support researcher’s career development, improve research capacities  and stimulate innovation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open access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FAIR data management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citizen science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research integrity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9198" y="775555"/>
            <a:ext cx="1510861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>
                <a:solidFill>
                  <a:srgbClr val="6D1FF4"/>
                </a:solidFill>
                <a:latin typeface="Montserrat Bold"/>
              </a:rPr>
              <a:t>PATTERN training modules and targets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4306" y="2841312"/>
            <a:ext cx="11393494" cy="1655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gender, non-discrimination and inclusion in research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dissemination and exploitation of results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science communication (towards media and policy-makers)</a:t>
            </a:r>
          </a:p>
          <a:p>
            <a:pPr marL="1120140" lvl="2" indent="-373380" algn="l">
              <a:lnSpc>
                <a:spcPts val="2592"/>
              </a:lnSpc>
              <a:buFont typeface="Arial"/>
              <a:buChar char="⚬"/>
            </a:pPr>
            <a:r>
              <a:rPr lang="en-US" sz="2400">
                <a:solidFill>
                  <a:srgbClr val="5E5E5E"/>
                </a:solidFill>
                <a:latin typeface="Montserrat"/>
              </a:rPr>
              <a:t>management and leadership (managing emotions; achieving success with less stress; leadership in research etc.)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198" y="5391150"/>
            <a:ext cx="1510861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>
                <a:solidFill>
                  <a:srgbClr val="6D1FF4"/>
                </a:solidFill>
                <a:latin typeface="Montserrat Bold"/>
              </a:rPr>
              <a:t>PATTERN targets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3922" y="6555898"/>
            <a:ext cx="592719" cy="591154"/>
            <a:chOff x="0" y="0"/>
            <a:chExt cx="187171" cy="1866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71" cy="186677"/>
            </a:xfrm>
            <a:custGeom>
              <a:avLst/>
              <a:gdLst/>
              <a:ahLst/>
              <a:cxnLst/>
              <a:rect l="l" t="t" r="r" b="b"/>
              <a:pathLst>
                <a:path w="187171" h="186677">
                  <a:moveTo>
                    <a:pt x="0" y="0"/>
                  </a:moveTo>
                  <a:lnTo>
                    <a:pt x="187171" y="0"/>
                  </a:lnTo>
                  <a:lnTo>
                    <a:pt x="187171" y="186677"/>
                  </a:lnTo>
                  <a:lnTo>
                    <a:pt x="0" y="186677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82628" y="7114808"/>
            <a:ext cx="3343946" cy="1210396"/>
            <a:chOff x="0" y="0"/>
            <a:chExt cx="1055961" cy="3822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55961" cy="382223"/>
            </a:xfrm>
            <a:custGeom>
              <a:avLst/>
              <a:gdLst/>
              <a:ahLst/>
              <a:cxnLst/>
              <a:rect l="l" t="t" r="r" b="b"/>
              <a:pathLst>
                <a:path w="1055961" h="382223">
                  <a:moveTo>
                    <a:pt x="0" y="0"/>
                  </a:moveTo>
                  <a:lnTo>
                    <a:pt x="1055961" y="0"/>
                  </a:lnTo>
                  <a:lnTo>
                    <a:pt x="1055961" y="382223"/>
                  </a:lnTo>
                  <a:lnTo>
                    <a:pt x="0" y="382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4CE92"/>
              </a:solidFill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25363" y="7227986"/>
            <a:ext cx="2966132" cy="67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4"/>
              </a:lnSpc>
            </a:pPr>
            <a:r>
              <a:rPr lang="en-US" sz="1899">
                <a:solidFill>
                  <a:srgbClr val="5E5E5E"/>
                </a:solidFill>
                <a:latin typeface="Montserrat"/>
              </a:rPr>
              <a:t>will benefit from the training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25363" y="6702955"/>
            <a:ext cx="296613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3000">
                <a:solidFill>
                  <a:srgbClr val="6E00FF"/>
                </a:solidFill>
                <a:latin typeface="Montserrat Bold"/>
              </a:rPr>
              <a:t>Researchers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240873" y="6555898"/>
            <a:ext cx="592719" cy="591154"/>
            <a:chOff x="0" y="0"/>
            <a:chExt cx="187171" cy="1866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7171" cy="186677"/>
            </a:xfrm>
            <a:custGeom>
              <a:avLst/>
              <a:gdLst/>
              <a:ahLst/>
              <a:cxnLst/>
              <a:rect l="l" t="t" r="r" b="b"/>
              <a:pathLst>
                <a:path w="187171" h="186677">
                  <a:moveTo>
                    <a:pt x="0" y="0"/>
                  </a:moveTo>
                  <a:lnTo>
                    <a:pt x="187171" y="0"/>
                  </a:lnTo>
                  <a:lnTo>
                    <a:pt x="187171" y="186677"/>
                  </a:lnTo>
                  <a:lnTo>
                    <a:pt x="0" y="186677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09579" y="7114808"/>
            <a:ext cx="3343946" cy="1210396"/>
            <a:chOff x="0" y="0"/>
            <a:chExt cx="1055961" cy="38222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5961" cy="382223"/>
            </a:xfrm>
            <a:custGeom>
              <a:avLst/>
              <a:gdLst/>
              <a:ahLst/>
              <a:cxnLst/>
              <a:rect l="l" t="t" r="r" b="b"/>
              <a:pathLst>
                <a:path w="1055961" h="382223">
                  <a:moveTo>
                    <a:pt x="0" y="0"/>
                  </a:moveTo>
                  <a:lnTo>
                    <a:pt x="1055961" y="0"/>
                  </a:lnTo>
                  <a:lnTo>
                    <a:pt x="1055961" y="382223"/>
                  </a:lnTo>
                  <a:lnTo>
                    <a:pt x="0" y="382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4CE92"/>
              </a:solidFill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952315" y="7237511"/>
            <a:ext cx="2966132" cy="63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1"/>
              </a:lnSpc>
            </a:pPr>
            <a:r>
              <a:rPr lang="en-US" sz="1800">
                <a:solidFill>
                  <a:srgbClr val="5E5E5E"/>
                </a:solidFill>
                <a:latin typeface="Montserrat"/>
              </a:rPr>
              <a:t>will influence the training organization in HEIs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52315" y="6702955"/>
            <a:ext cx="296613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3000">
                <a:solidFill>
                  <a:srgbClr val="6E00FF"/>
                </a:solidFill>
                <a:latin typeface="Montserrat Bold"/>
              </a:rPr>
              <a:t>Policymakers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294777" y="6555898"/>
            <a:ext cx="592719" cy="591154"/>
            <a:chOff x="0" y="0"/>
            <a:chExt cx="187171" cy="1866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7171" cy="186677"/>
            </a:xfrm>
            <a:custGeom>
              <a:avLst/>
              <a:gdLst/>
              <a:ahLst/>
              <a:cxnLst/>
              <a:rect l="l" t="t" r="r" b="b"/>
              <a:pathLst>
                <a:path w="187171" h="186677">
                  <a:moveTo>
                    <a:pt x="0" y="0"/>
                  </a:moveTo>
                  <a:lnTo>
                    <a:pt x="187171" y="0"/>
                  </a:lnTo>
                  <a:lnTo>
                    <a:pt x="187171" y="186677"/>
                  </a:lnTo>
                  <a:lnTo>
                    <a:pt x="0" y="186677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863483" y="7114808"/>
            <a:ext cx="3343946" cy="1210396"/>
            <a:chOff x="0" y="0"/>
            <a:chExt cx="1055961" cy="3822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55961" cy="382223"/>
            </a:xfrm>
            <a:custGeom>
              <a:avLst/>
              <a:gdLst/>
              <a:ahLst/>
              <a:cxnLst/>
              <a:rect l="l" t="t" r="r" b="b"/>
              <a:pathLst>
                <a:path w="1055961" h="382223">
                  <a:moveTo>
                    <a:pt x="0" y="0"/>
                  </a:moveTo>
                  <a:lnTo>
                    <a:pt x="1055961" y="0"/>
                  </a:lnTo>
                  <a:lnTo>
                    <a:pt x="1055961" y="382223"/>
                  </a:lnTo>
                  <a:lnTo>
                    <a:pt x="0" y="382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4CE92"/>
              </a:solidFill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006218" y="7227986"/>
            <a:ext cx="2966132" cy="67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4"/>
              </a:lnSpc>
            </a:pPr>
            <a:r>
              <a:rPr lang="en-US" sz="1899">
                <a:solidFill>
                  <a:srgbClr val="5E5E5E"/>
                </a:solidFill>
                <a:latin typeface="Montserrat"/>
              </a:rPr>
              <a:t>will interact with researchers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06218" y="6702955"/>
            <a:ext cx="2966132" cy="360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3000">
                <a:solidFill>
                  <a:srgbClr val="6E00FF"/>
                </a:solidFill>
                <a:latin typeface="Montserrat Bold"/>
              </a:rPr>
              <a:t>Civil society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267825" y="6555898"/>
            <a:ext cx="592719" cy="591154"/>
            <a:chOff x="0" y="0"/>
            <a:chExt cx="187171" cy="18667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7171" cy="186677"/>
            </a:xfrm>
            <a:custGeom>
              <a:avLst/>
              <a:gdLst/>
              <a:ahLst/>
              <a:cxnLst/>
              <a:rect l="l" t="t" r="r" b="b"/>
              <a:pathLst>
                <a:path w="187171" h="186677">
                  <a:moveTo>
                    <a:pt x="0" y="0"/>
                  </a:moveTo>
                  <a:lnTo>
                    <a:pt x="187171" y="0"/>
                  </a:lnTo>
                  <a:lnTo>
                    <a:pt x="187171" y="186677"/>
                  </a:lnTo>
                  <a:lnTo>
                    <a:pt x="0" y="186677"/>
                  </a:lnTo>
                  <a:close/>
                </a:path>
              </a:pathLst>
            </a:custGeom>
            <a:solidFill>
              <a:srgbClr val="00CE93"/>
            </a:solidFill>
          </p:spPr>
          <p:txBody>
            <a:bodyPr/>
            <a:lstStyle/>
            <a:p>
              <a:endParaRPr lang="hr-H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36531" y="7114808"/>
            <a:ext cx="3343946" cy="1210396"/>
            <a:chOff x="0" y="0"/>
            <a:chExt cx="1055961" cy="38222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55961" cy="382223"/>
            </a:xfrm>
            <a:custGeom>
              <a:avLst/>
              <a:gdLst/>
              <a:ahLst/>
              <a:cxnLst/>
              <a:rect l="l" t="t" r="r" b="b"/>
              <a:pathLst>
                <a:path w="1055961" h="382223">
                  <a:moveTo>
                    <a:pt x="0" y="0"/>
                  </a:moveTo>
                  <a:lnTo>
                    <a:pt x="1055961" y="0"/>
                  </a:lnTo>
                  <a:lnTo>
                    <a:pt x="1055961" y="382223"/>
                  </a:lnTo>
                  <a:lnTo>
                    <a:pt x="0" y="3822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4CE92"/>
              </a:solidFill>
              <a:miter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9979267" y="7227986"/>
            <a:ext cx="2966132" cy="335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4"/>
              </a:lnSpc>
            </a:pPr>
            <a:r>
              <a:rPr lang="en-US" sz="1899">
                <a:solidFill>
                  <a:srgbClr val="5E5E5E"/>
                </a:solidFill>
                <a:latin typeface="Montserrat"/>
              </a:rPr>
              <a:t>will deliver the trainings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79267" y="6578727"/>
            <a:ext cx="2966132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9"/>
              </a:lnSpc>
            </a:pPr>
            <a:r>
              <a:rPr lang="en-US" sz="2499">
                <a:solidFill>
                  <a:srgbClr val="6E00FF"/>
                </a:solidFill>
                <a:latin typeface="Montserrat Bold"/>
              </a:rPr>
              <a:t>Higher Education Instutions (HEI)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Freeform 3"/>
          <p:cNvSpPr/>
          <p:nvPr/>
        </p:nvSpPr>
        <p:spPr>
          <a:xfrm>
            <a:off x="5072968" y="1869579"/>
            <a:ext cx="8142063" cy="1297464"/>
          </a:xfrm>
          <a:custGeom>
            <a:avLst/>
            <a:gdLst/>
            <a:ahLst/>
            <a:cxnLst/>
            <a:rect l="l" t="t" r="r" b="b"/>
            <a:pathLst>
              <a:path w="8142063" h="1297464">
                <a:moveTo>
                  <a:pt x="0" y="0"/>
                </a:moveTo>
                <a:lnTo>
                  <a:pt x="8142064" y="0"/>
                </a:lnTo>
                <a:lnTo>
                  <a:pt x="8142064" y="1297464"/>
                </a:lnTo>
                <a:lnTo>
                  <a:pt x="0" y="1297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17" b="-217"/>
            </a:stretch>
          </a:blipFill>
        </p:spPr>
        <p:txBody>
          <a:bodyPr/>
          <a:lstStyle/>
          <a:p>
            <a:endParaRPr lang="hr-HR"/>
          </a:p>
        </p:txBody>
      </p:sp>
      <p:grpSp>
        <p:nvGrpSpPr>
          <p:cNvPr id="4" name="Group 4"/>
          <p:cNvGrpSpPr/>
          <p:nvPr/>
        </p:nvGrpSpPr>
        <p:grpSpPr>
          <a:xfrm>
            <a:off x="1127759" y="9190650"/>
            <a:ext cx="1946113" cy="433189"/>
            <a:chOff x="0" y="0"/>
            <a:chExt cx="2594818" cy="5775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0123" cy="577585"/>
            </a:xfrm>
            <a:custGeom>
              <a:avLst/>
              <a:gdLst/>
              <a:ahLst/>
              <a:cxnLst/>
              <a:rect l="l" t="t" r="r" b="b"/>
              <a:pathLst>
                <a:path w="850123" h="577585">
                  <a:moveTo>
                    <a:pt x="0" y="0"/>
                  </a:moveTo>
                  <a:lnTo>
                    <a:pt x="850123" y="0"/>
                  </a:lnTo>
                  <a:lnTo>
                    <a:pt x="850123" y="577585"/>
                  </a:lnTo>
                  <a:lnTo>
                    <a:pt x="0" y="5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56890" y="88461"/>
              <a:ext cx="1637928" cy="391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Funded by </a:t>
              </a:r>
            </a:p>
            <a:p>
              <a:pPr algn="just">
                <a:lnSpc>
                  <a:spcPts val="1165"/>
                </a:lnSpc>
              </a:pPr>
              <a:r>
                <a:rPr lang="en-US" sz="971" spc="19">
                  <a:solidFill>
                    <a:srgbClr val="0E4194"/>
                  </a:solidFill>
                  <a:latin typeface="Arimo Bold"/>
                </a:rPr>
                <a:t>the European Union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94773" y="1123892"/>
            <a:ext cx="2668787" cy="2760263"/>
            <a:chOff x="0" y="0"/>
            <a:chExt cx="3558383" cy="3680351"/>
          </a:xfrm>
        </p:grpSpPr>
        <p:sp>
          <p:nvSpPr>
            <p:cNvPr id="8" name="Freeform 8"/>
            <p:cNvSpPr/>
            <p:nvPr/>
          </p:nvSpPr>
          <p:spPr>
            <a:xfrm>
              <a:off x="0" y="38100"/>
              <a:ext cx="3532983" cy="3642251"/>
            </a:xfrm>
            <a:custGeom>
              <a:avLst/>
              <a:gdLst/>
              <a:ahLst/>
              <a:cxnLst/>
              <a:rect l="l" t="t" r="r" b="b"/>
              <a:pathLst>
                <a:path w="3532983" h="3642251">
                  <a:moveTo>
                    <a:pt x="0" y="0"/>
                  </a:moveTo>
                  <a:lnTo>
                    <a:pt x="3532983" y="0"/>
                  </a:lnTo>
                  <a:lnTo>
                    <a:pt x="3532983" y="3642251"/>
                  </a:lnTo>
                  <a:lnTo>
                    <a:pt x="0" y="3642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0"/>
              <a:ext cx="3532983" cy="3642251"/>
            </a:xfrm>
            <a:custGeom>
              <a:avLst/>
              <a:gdLst/>
              <a:ahLst/>
              <a:cxnLst/>
              <a:rect l="l" t="t" r="r" b="b"/>
              <a:pathLst>
                <a:path w="3532983" h="3642251">
                  <a:moveTo>
                    <a:pt x="0" y="0"/>
                  </a:moveTo>
                  <a:lnTo>
                    <a:pt x="3532983" y="0"/>
                  </a:lnTo>
                  <a:lnTo>
                    <a:pt x="3532983" y="3642251"/>
                  </a:lnTo>
                  <a:lnTo>
                    <a:pt x="0" y="3642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816043" y="742089"/>
            <a:ext cx="10655915" cy="360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en-US" sz="8100">
                <a:solidFill>
                  <a:srgbClr val="6D1FF4"/>
                </a:solidFill>
                <a:latin typeface="Montserrat"/>
              </a:rPr>
              <a:t>What does</a:t>
            </a:r>
          </a:p>
          <a:p>
            <a:pPr algn="ctr">
              <a:lnSpc>
                <a:spcPts val="10799"/>
              </a:lnSpc>
            </a:pPr>
            <a:endParaRPr lang="en-US" sz="8100">
              <a:solidFill>
                <a:srgbClr val="6D1FF4"/>
              </a:solidFill>
              <a:latin typeface="Montserrat"/>
            </a:endParaRPr>
          </a:p>
          <a:p>
            <a:pPr algn="ctr">
              <a:lnSpc>
                <a:spcPts val="8748"/>
              </a:lnSpc>
            </a:pPr>
            <a:r>
              <a:rPr lang="en-US" sz="8100">
                <a:solidFill>
                  <a:srgbClr val="6D1FF4"/>
                </a:solidFill>
                <a:latin typeface="Montserrat"/>
              </a:rPr>
              <a:t>mean for Croatia?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0092" y="4669167"/>
            <a:ext cx="7430609" cy="4123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120" lvl="1" indent="-226060">
              <a:lnSpc>
                <a:spcPts val="3234"/>
              </a:lnSpc>
              <a:buFont typeface="Arial"/>
              <a:buChar char="•"/>
            </a:pPr>
            <a:r>
              <a:rPr lang="en-US" sz="2499" spc="37">
                <a:solidFill>
                  <a:srgbClr val="FFFFFF"/>
                </a:solidFill>
                <a:latin typeface="Montserrat"/>
              </a:rPr>
              <a:t>there’s a continuous </a:t>
            </a:r>
            <a:r>
              <a:rPr lang="en-US" sz="2499" spc="37">
                <a:solidFill>
                  <a:srgbClr val="FFFFFF"/>
                </a:solidFill>
                <a:latin typeface="Montserrat Bold"/>
              </a:rPr>
              <a:t>need for the training</a:t>
            </a:r>
            <a:r>
              <a:rPr lang="en-US" sz="2499" spc="37">
                <a:solidFill>
                  <a:srgbClr val="FFFFFF"/>
                </a:solidFill>
                <a:latin typeface="Montserrat"/>
              </a:rPr>
              <a:t> and promotion of OS topics among researchers</a:t>
            </a:r>
          </a:p>
          <a:p>
            <a:pPr marL="452120" lvl="1" indent="-226060">
              <a:lnSpc>
                <a:spcPts val="3234"/>
              </a:lnSpc>
              <a:buFont typeface="Arial"/>
              <a:buChar char="•"/>
            </a:pPr>
            <a:r>
              <a:rPr lang="en-US" sz="2499" spc="37">
                <a:solidFill>
                  <a:srgbClr val="FFFFFF"/>
                </a:solidFill>
                <a:latin typeface="Montserrat Bold"/>
              </a:rPr>
              <a:t>lack of formal OS education </a:t>
            </a:r>
            <a:r>
              <a:rPr lang="en-US" sz="2499" spc="37">
                <a:solidFill>
                  <a:srgbClr val="FFFFFF"/>
                </a:solidFill>
                <a:latin typeface="Montserrat"/>
              </a:rPr>
              <a:t>at Croatian higher education institutions</a:t>
            </a:r>
          </a:p>
          <a:p>
            <a:pPr marL="452120" lvl="1" indent="-226060">
              <a:lnSpc>
                <a:spcPts val="3234"/>
              </a:lnSpc>
              <a:buFont typeface="Arial"/>
              <a:buChar char="•"/>
            </a:pPr>
            <a:r>
              <a:rPr lang="en-US" sz="2499" spc="37">
                <a:solidFill>
                  <a:srgbClr val="FFFFFF"/>
                </a:solidFill>
                <a:latin typeface="Montserrat"/>
              </a:rPr>
              <a:t>trainings at institutional and national level through various </a:t>
            </a:r>
            <a:r>
              <a:rPr lang="en-US" sz="2499" spc="37">
                <a:solidFill>
                  <a:srgbClr val="FFFFFF"/>
                </a:solidFill>
                <a:latin typeface="Montserrat Bold"/>
              </a:rPr>
              <a:t>EU projects</a:t>
            </a:r>
            <a:r>
              <a:rPr lang="en-US" sz="2499" spc="37">
                <a:solidFill>
                  <a:srgbClr val="FFFFFF"/>
                </a:solidFill>
                <a:latin typeface="Montserrat"/>
              </a:rPr>
              <a:t> (OpenAIRE, FOSTER, NI4OS-Europe, CESSDA-SaW ... )</a:t>
            </a:r>
          </a:p>
          <a:p>
            <a:pPr marL="452120" lvl="1" indent="-226060" algn="l">
              <a:lnSpc>
                <a:spcPts val="3235"/>
              </a:lnSpc>
              <a:buFont typeface="Arial"/>
              <a:buChar char="•"/>
            </a:pPr>
            <a:r>
              <a:rPr lang="en-US" sz="2499" spc="37">
                <a:solidFill>
                  <a:srgbClr val="FFFFFF"/>
                </a:solidFill>
                <a:latin typeface="Montserrat"/>
              </a:rPr>
              <a:t>p﻿lan for usage of </a:t>
            </a:r>
            <a:r>
              <a:rPr lang="en-US" sz="2499" spc="37">
                <a:solidFill>
                  <a:srgbClr val="FFFFFF"/>
                </a:solidFill>
                <a:latin typeface="Montserrat Bold"/>
              </a:rPr>
              <a:t>OpenPlato</a:t>
            </a:r>
            <a:r>
              <a:rPr lang="en-US" sz="2499" spc="37">
                <a:solidFill>
                  <a:srgbClr val="FFFFFF"/>
                </a:solidFill>
                <a:latin typeface="Montserrat"/>
              </a:rPr>
              <a:t> to share OS training materials and courses in Croatian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91901" y="4659642"/>
            <a:ext cx="6606007" cy="3025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247" lvl="1" indent="-239623">
              <a:lnSpc>
                <a:spcPts val="3429"/>
              </a:lnSpc>
              <a:buFont typeface="Arial"/>
              <a:buChar char="•"/>
            </a:pPr>
            <a:r>
              <a:rPr lang="en-US" sz="2649" spc="26">
                <a:solidFill>
                  <a:srgbClr val="FFFFFF"/>
                </a:solidFill>
                <a:latin typeface="Montserrat"/>
              </a:rPr>
              <a:t>PATTERN represents a shift in training organization</a:t>
            </a:r>
          </a:p>
          <a:p>
            <a:pPr marL="479247" lvl="1" indent="-239623">
              <a:lnSpc>
                <a:spcPts val="3429"/>
              </a:lnSpc>
              <a:buFont typeface="Arial"/>
              <a:buChar char="•"/>
            </a:pPr>
            <a:r>
              <a:rPr lang="en-US" sz="2649" spc="26">
                <a:solidFill>
                  <a:srgbClr val="FFFFFF"/>
                </a:solidFill>
                <a:latin typeface="Montserrat"/>
              </a:rPr>
              <a:t>accumulating knowledge and expertise for developing comprehensive training programs</a:t>
            </a:r>
          </a:p>
          <a:p>
            <a:pPr marL="479247" lvl="1" indent="-239623" algn="l">
              <a:lnSpc>
                <a:spcPts val="3429"/>
              </a:lnSpc>
              <a:buFont typeface="Arial"/>
              <a:buChar char="•"/>
            </a:pPr>
            <a:r>
              <a:rPr lang="en-US" sz="2649" spc="26">
                <a:solidFill>
                  <a:srgbClr val="FFFFFF"/>
                </a:solidFill>
                <a:latin typeface="Montserrat"/>
              </a:rPr>
              <a:t>significant contribution to science and society in the ERA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3205014"/>
            <a:ext cx="4542390" cy="92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5700">
                <a:solidFill>
                  <a:srgbClr val="6D1FF4"/>
                </a:solidFill>
                <a:latin typeface="Montserrat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63775" y="2976562"/>
            <a:ext cx="12072765" cy="135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600">
                <a:solidFill>
                  <a:srgbClr val="2C0066"/>
                </a:solidFill>
                <a:latin typeface="Montserrat Bold"/>
              </a:rPr>
              <a:t>Sanja Jurković</a:t>
            </a:r>
          </a:p>
          <a:p>
            <a:pPr algn="l">
              <a:lnSpc>
                <a:spcPts val="1955"/>
              </a:lnSpc>
            </a:pPr>
            <a:r>
              <a:rPr lang="en-US" sz="1700">
                <a:solidFill>
                  <a:srgbClr val="2C0066"/>
                </a:solidFill>
                <a:latin typeface="Montserrat"/>
              </a:rPr>
              <a:t>Librarian at the Centre for Scientific Information</a:t>
            </a:r>
          </a:p>
          <a:p>
            <a:pPr algn="l">
              <a:lnSpc>
                <a:spcPts val="1955"/>
              </a:lnSpc>
            </a:pPr>
            <a:r>
              <a:rPr lang="en-US" sz="1700">
                <a:solidFill>
                  <a:srgbClr val="2C0066"/>
                </a:solidFill>
                <a:latin typeface="Montserrat"/>
              </a:rPr>
              <a:t>Ruđer Bošković Institute</a:t>
            </a:r>
          </a:p>
          <a:p>
            <a:pPr algn="l">
              <a:lnSpc>
                <a:spcPts val="1955"/>
              </a:lnSpc>
            </a:pPr>
            <a:r>
              <a:rPr lang="en-US" sz="1700">
                <a:solidFill>
                  <a:srgbClr val="2C0066"/>
                </a:solidFill>
                <a:latin typeface="Montserrat"/>
              </a:rPr>
              <a:t>Bijenička cesta 54, 10000 Zagreb, Croatia</a:t>
            </a:r>
          </a:p>
          <a:p>
            <a:pPr algn="l">
              <a:lnSpc>
                <a:spcPts val="1955"/>
              </a:lnSpc>
            </a:pPr>
            <a:r>
              <a:rPr lang="en-US" sz="1700">
                <a:solidFill>
                  <a:srgbClr val="2C0066"/>
                </a:solidFill>
                <a:latin typeface="Montserrat"/>
              </a:rPr>
              <a:t>e-mail: </a:t>
            </a:r>
            <a:r>
              <a:rPr lang="en-US" sz="1700">
                <a:solidFill>
                  <a:srgbClr val="2C0066"/>
                </a:solidFill>
                <a:latin typeface="Montserrat Bold Italics"/>
              </a:rPr>
              <a:t>sjurkov@irb.hr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448</Words>
  <Application>Microsoft Office PowerPoint</Application>
  <PresentationFormat>Prilagođeno</PresentationFormat>
  <Paragraphs>75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Montserrat Bold</vt:lpstr>
      <vt:lpstr>Open Sans Bold</vt:lpstr>
      <vt:lpstr>Montserrat Bold Italics</vt:lpstr>
      <vt:lpstr>Montserrat</vt:lpstr>
      <vt:lpstr>Arimo Bold</vt:lpstr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Jurkovic-PATTERN of OS in Cro_PUBMET23.pptx</dc:title>
  <cp:lastModifiedBy>Sanja Jurković</cp:lastModifiedBy>
  <cp:revision>3</cp:revision>
  <dcterms:created xsi:type="dcterms:W3CDTF">2006-08-16T00:00:00Z</dcterms:created>
  <dcterms:modified xsi:type="dcterms:W3CDTF">2023-09-14T08:36:30Z</dcterms:modified>
  <dc:identifier>DAFuOomXDa0</dc:identifier>
</cp:coreProperties>
</file>