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a Jadrijević" initials="Romana" lastIdx="1" clrIdx="0">
    <p:extLst>
      <p:ext uri="{19B8F6BF-5375-455C-9EA6-DF929625EA0E}">
        <p15:presenceInfo xmlns:p15="http://schemas.microsoft.com/office/powerpoint/2012/main" userId="Romana Jadrije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6C"/>
    <a:srgbClr val="00AAE7"/>
    <a:srgbClr val="000000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888-C7C1-4BBD-935D-618835560ADA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62E0-8169-46F8-A8F2-E2DB7A141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75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888-C7C1-4BBD-935D-618835560ADA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62E0-8169-46F8-A8F2-E2DB7A141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896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888-C7C1-4BBD-935D-618835560ADA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62E0-8169-46F8-A8F2-E2DB7A141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26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888-C7C1-4BBD-935D-618835560ADA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62E0-8169-46F8-A8F2-E2DB7A141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567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888-C7C1-4BBD-935D-618835560ADA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62E0-8169-46F8-A8F2-E2DB7A141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02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888-C7C1-4BBD-935D-618835560ADA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62E0-8169-46F8-A8F2-E2DB7A141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992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888-C7C1-4BBD-935D-618835560ADA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62E0-8169-46F8-A8F2-E2DB7A141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787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888-C7C1-4BBD-935D-618835560ADA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62E0-8169-46F8-A8F2-E2DB7A141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08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888-C7C1-4BBD-935D-618835560ADA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62E0-8169-46F8-A8F2-E2DB7A141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495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888-C7C1-4BBD-935D-618835560ADA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62E0-8169-46F8-A8F2-E2DB7A141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899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C888-C7C1-4BBD-935D-618835560ADA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62E0-8169-46F8-A8F2-E2DB7A141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53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DC888-C7C1-4BBD-935D-618835560ADA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362E0-8169-46F8-A8F2-E2DB7A141D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406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52329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3297"/>
            <a:ext cx="12192000" cy="333470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2468" y="2372742"/>
            <a:ext cx="10515601" cy="87884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Bibliometric indicators of Croatian clinical medicine research after joining the EU: interrupted time series analysis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bin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2468" y="3858706"/>
            <a:ext cx="9144000" cy="1137602"/>
          </a:xfrm>
          <a:effectLst/>
        </p:spPr>
        <p:txBody>
          <a:bodyPr>
            <a:normAutofit fontScale="70000" lnSpcReduction="20000"/>
          </a:bodyPr>
          <a:lstStyle/>
          <a:p>
            <a:pPr algn="l"/>
            <a:r>
              <a:rPr lang="hr-HR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Romana Jadrijević</a:t>
            </a:r>
            <a:r>
              <a:rPr lang="hr-HR" sz="21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1,2</a:t>
            </a:r>
            <a:r>
              <a:rPr lang="hr-HR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, Antonija Mijatović</a:t>
            </a:r>
            <a:r>
              <a:rPr lang="hr-HR" sz="21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3</a:t>
            </a:r>
            <a:r>
              <a:rPr lang="hr-HR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, Ana Marušić</a:t>
            </a:r>
            <a:r>
              <a:rPr lang="hr-HR" sz="21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1,3</a:t>
            </a:r>
          </a:p>
          <a:p>
            <a:pPr algn="l"/>
            <a:r>
              <a:rPr lang="hr-H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1 </a:t>
            </a:r>
            <a:r>
              <a:rPr lang="hr-H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University </a:t>
            </a:r>
            <a:r>
              <a:rPr lang="hr-H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of</a:t>
            </a:r>
            <a:r>
              <a:rPr lang="hr-H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Split </a:t>
            </a:r>
            <a:r>
              <a:rPr lang="hr-H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School</a:t>
            </a:r>
            <a:r>
              <a:rPr lang="hr-H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</a:t>
            </a:r>
            <a:r>
              <a:rPr lang="hr-H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of</a:t>
            </a:r>
            <a:r>
              <a:rPr lang="hr-H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Medicine, TRIBE </a:t>
            </a:r>
            <a:r>
              <a:rPr lang="hr-H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Ph.D</a:t>
            </a:r>
            <a:r>
              <a:rPr lang="hr-H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. </a:t>
            </a:r>
            <a:r>
              <a:rPr lang="hr-H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program</a:t>
            </a:r>
            <a:br>
              <a:rPr lang="hr-H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</a:br>
            <a:r>
              <a:rPr lang="hr-H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2 University </a:t>
            </a:r>
            <a:r>
              <a:rPr lang="hr-H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Hospital</a:t>
            </a:r>
            <a:r>
              <a:rPr lang="hr-H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</a:t>
            </a:r>
            <a:r>
              <a:rPr lang="hr-H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of</a:t>
            </a:r>
            <a:r>
              <a:rPr lang="hr-H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Split, Science Department </a:t>
            </a:r>
            <a:r>
              <a:rPr lang="hr-H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/>
            </a:r>
            <a:br>
              <a:rPr lang="hr-H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</a:br>
            <a:r>
              <a:rPr lang="hr-H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3 </a:t>
            </a:r>
            <a:r>
              <a:rPr lang="hr-H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University </a:t>
            </a:r>
            <a:r>
              <a:rPr lang="hr-H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of</a:t>
            </a:r>
            <a:r>
              <a:rPr lang="hr-H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Split </a:t>
            </a:r>
            <a:r>
              <a:rPr lang="hr-H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School</a:t>
            </a:r>
            <a:r>
              <a:rPr lang="hr-H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</a:t>
            </a:r>
            <a:r>
              <a:rPr lang="hr-H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of</a:t>
            </a:r>
            <a:r>
              <a:rPr lang="hr-H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Medicine, </a:t>
            </a:r>
            <a:r>
              <a:rPr lang="hr-H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Center</a:t>
            </a:r>
            <a:r>
              <a:rPr lang="hr-H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for </a:t>
            </a:r>
            <a:r>
              <a:rPr lang="hr-H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Evidence-based</a:t>
            </a:r>
            <a:r>
              <a:rPr lang="hr-H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</a:t>
            </a:r>
            <a:r>
              <a:rPr lang="hr-H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Medicine</a:t>
            </a:r>
          </a:p>
          <a:p>
            <a:pPr algn="l"/>
            <a:r>
              <a:rPr lang="hr-HR" sz="2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Pubmet2023</a:t>
            </a:r>
            <a:br>
              <a:rPr lang="hr-HR" sz="2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</a:br>
            <a:r>
              <a:rPr lang="hr-HR" sz="2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Zadar, 14 </a:t>
            </a:r>
            <a:r>
              <a:rPr lang="hr-HR" sz="21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September</a:t>
            </a:r>
            <a:r>
              <a:rPr lang="hr-HR" sz="2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2023.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97" y="6068282"/>
            <a:ext cx="1767369" cy="581608"/>
          </a:xfrm>
          <a:prstGeom prst="rect">
            <a:avLst/>
          </a:prstGeom>
          <a:effectLst>
            <a:outerShdw dir="5400000" algn="ctr" rotWithShape="0">
              <a:schemeClr val="tx1"/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18" y="6121936"/>
            <a:ext cx="982278" cy="5654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99" y="6067352"/>
            <a:ext cx="1516795" cy="6200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03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00A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endParaRPr lang="hr-HR" b="1" dirty="0">
              <a:solidFill>
                <a:srgbClr val="00AA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51000" y="2443018"/>
            <a:ext cx="8890000" cy="1288473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002F6C"/>
                </a:solidFill>
                <a:latin typeface="Cabin" pitchFamily="2" charset="-18"/>
              </a:rPr>
              <a:t>To </a:t>
            </a:r>
            <a:r>
              <a:rPr lang="hr-HR" dirty="0">
                <a:solidFill>
                  <a:srgbClr val="002F6C"/>
                </a:solidFill>
                <a:latin typeface="Cabin" pitchFamily="2" charset="-18"/>
              </a:rPr>
              <a:t>t</a:t>
            </a:r>
            <a:r>
              <a:rPr lang="en-US" dirty="0" err="1">
                <a:solidFill>
                  <a:srgbClr val="002F6C"/>
                </a:solidFill>
                <a:latin typeface="Cabin" pitchFamily="2" charset="-18"/>
              </a:rPr>
              <a:t>est</a:t>
            </a:r>
            <a:r>
              <a:rPr lang="en-US" dirty="0">
                <a:solidFill>
                  <a:srgbClr val="002F6C"/>
                </a:solidFill>
                <a:latin typeface="Cabin" pitchFamily="2" charset="-18"/>
              </a:rPr>
              <a:t> the hypothesis that the number and quality of publications by Croatian authors in the field of clinical medicine has increased </a:t>
            </a:r>
            <a:r>
              <a:rPr lang="en-US" dirty="0" smtClean="0">
                <a:solidFill>
                  <a:srgbClr val="002F6C"/>
                </a:solidFill>
                <a:latin typeface="Cabin" pitchFamily="2" charset="-18"/>
              </a:rPr>
              <a:t>after </a:t>
            </a:r>
            <a:r>
              <a:rPr lang="en-US" dirty="0">
                <a:solidFill>
                  <a:srgbClr val="002F6C"/>
                </a:solidFill>
                <a:latin typeface="Cabin" pitchFamily="2" charset="-18"/>
              </a:rPr>
              <a:t>Croatia joined the EU</a:t>
            </a:r>
            <a:r>
              <a:rPr lang="hr-HR" dirty="0">
                <a:solidFill>
                  <a:srgbClr val="002F6C"/>
                </a:solidFill>
                <a:latin typeface="Cabin" pitchFamily="2" charset="-18"/>
              </a:rPr>
              <a:t>.</a:t>
            </a:r>
            <a:endParaRPr lang="en-GB" dirty="0">
              <a:solidFill>
                <a:srgbClr val="002F6C"/>
              </a:solidFill>
              <a:latin typeface="Cabin" pitchFamily="2" charset="-18"/>
            </a:endParaRPr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96981" y="6273225"/>
            <a:ext cx="7660640" cy="584775"/>
          </a:xfrm>
          <a:prstGeom prst="rect">
            <a:avLst/>
          </a:prstGeom>
          <a:solidFill>
            <a:srgbClr val="00AAE7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Corresponding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author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: Romana Jadrijević, rjadrijevic@kbsplit.hr</a:t>
            </a:r>
          </a:p>
          <a:p>
            <a:endParaRPr lang="hr-HR" sz="1600" dirty="0">
              <a:solidFill>
                <a:srgbClr val="002F6C"/>
              </a:solidFill>
              <a:latin typeface="Cabin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499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00A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hr-HR" b="1" dirty="0">
              <a:solidFill>
                <a:srgbClr val="00AA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6545" y="1690688"/>
            <a:ext cx="3994728" cy="42575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dirty="0" smtClean="0">
                <a:solidFill>
                  <a:srgbClr val="002F6C"/>
                </a:solidFill>
                <a:latin typeface="Cabin" pitchFamily="2" charset="-18"/>
              </a:rPr>
              <a:t>Sample</a:t>
            </a:r>
            <a:endParaRPr lang="hr-HR" sz="1400" b="1" dirty="0" smtClean="0">
              <a:solidFill>
                <a:srgbClr val="002F6C"/>
              </a:solidFill>
              <a:latin typeface="Cabin" pitchFamily="2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All </a:t>
            </a:r>
            <a:r>
              <a:rPr lang="en-GB" sz="1400" dirty="0">
                <a:solidFill>
                  <a:srgbClr val="002F6C"/>
                </a:solidFill>
                <a:latin typeface="Cabin" pitchFamily="2" charset="-18"/>
              </a:rPr>
              <a:t>publications with a Croatian 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affiliation </a:t>
            </a:r>
            <a:r>
              <a:rPr lang="hr-HR" sz="1400" dirty="0" smtClean="0">
                <a:solidFill>
                  <a:srgbClr val="002F6C"/>
                </a:solidFill>
                <a:latin typeface="Cabin" pitchFamily="2" charset="-18"/>
              </a:rPr>
              <a:t>(2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005</a:t>
            </a:r>
            <a:r>
              <a:rPr lang="hr-HR" sz="1400" dirty="0" smtClean="0">
                <a:solidFill>
                  <a:srgbClr val="002F6C"/>
                </a:solidFill>
                <a:latin typeface="Cabin" pitchFamily="2" charset="-18"/>
              </a:rPr>
              <a:t>-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2022</a:t>
            </a:r>
            <a:r>
              <a:rPr lang="hr-HR" sz="1400" dirty="0" smtClean="0">
                <a:solidFill>
                  <a:srgbClr val="002F6C"/>
                </a:solidFill>
                <a:latin typeface="Cabin" pitchFamily="2" charset="-18"/>
              </a:rPr>
              <a:t>):</a:t>
            </a:r>
          </a:p>
          <a:p>
            <a:pPr marL="360363" indent="-180975">
              <a:lnSpc>
                <a:spcPct val="100000"/>
              </a:lnSpc>
              <a:spcBef>
                <a:spcPts val="0"/>
              </a:spcBef>
            </a:pP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Web </a:t>
            </a:r>
            <a:r>
              <a:rPr lang="en-GB" sz="1400" dirty="0">
                <a:solidFill>
                  <a:srgbClr val="002F6C"/>
                </a:solidFill>
                <a:latin typeface="Cabin" pitchFamily="2" charset="-18"/>
              </a:rPr>
              <a:t>of Science: Core Collection (n=113,695) </a:t>
            </a:r>
            <a:endParaRPr lang="hr-HR" sz="1400" dirty="0" smtClean="0">
              <a:solidFill>
                <a:srgbClr val="002F6C"/>
              </a:solidFill>
              <a:latin typeface="Cabin" pitchFamily="2" charset="-18"/>
            </a:endParaRPr>
          </a:p>
          <a:p>
            <a:pPr marL="360363" indent="-180975">
              <a:lnSpc>
                <a:spcPct val="100000"/>
              </a:lnSpc>
              <a:spcBef>
                <a:spcPts val="0"/>
              </a:spcBef>
            </a:pP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Scopus </a:t>
            </a:r>
            <a:r>
              <a:rPr lang="en-GB" sz="1400" dirty="0">
                <a:solidFill>
                  <a:srgbClr val="002F6C"/>
                </a:solidFill>
                <a:latin typeface="Cabin" pitchFamily="2" charset="-18"/>
              </a:rPr>
              <a:t>(n=122,932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).</a:t>
            </a:r>
            <a:endParaRPr lang="hr-HR" sz="1400" dirty="0" smtClean="0">
              <a:solidFill>
                <a:srgbClr val="002F6C"/>
              </a:solidFill>
              <a:latin typeface="Cabin" pitchFamily="2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400" dirty="0">
              <a:solidFill>
                <a:srgbClr val="002F6C"/>
              </a:solidFill>
              <a:latin typeface="Cabin" pitchFamily="2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i="1" dirty="0" smtClean="0">
                <a:solidFill>
                  <a:srgbClr val="002F6C"/>
                </a:solidFill>
                <a:latin typeface="Cabin" pitchFamily="2" charset="-18"/>
              </a:rPr>
              <a:t>Minimal </a:t>
            </a:r>
            <a:r>
              <a:rPr lang="en-GB" sz="1400" i="1" dirty="0">
                <a:solidFill>
                  <a:srgbClr val="002F6C"/>
                </a:solidFill>
                <a:latin typeface="Cabin" pitchFamily="2" charset="-18"/>
              </a:rPr>
              <a:t>sample size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002F6C"/>
                </a:solidFill>
                <a:latin typeface="Cabin" pitchFamily="2" charset="-18"/>
              </a:rPr>
              <a:t>(0.05, 95%) = 385 </a:t>
            </a:r>
            <a:endParaRPr lang="hr-HR" sz="1400" dirty="0" smtClean="0">
              <a:solidFill>
                <a:srgbClr val="002F6C"/>
              </a:solidFill>
              <a:latin typeface="Cabin" pitchFamily="2" charset="-18"/>
            </a:endParaRPr>
          </a:p>
          <a:p>
            <a:pPr marL="360363" indent="-180975">
              <a:lnSpc>
                <a:spcPct val="100000"/>
              </a:lnSpc>
              <a:spcBef>
                <a:spcPts val="0"/>
              </a:spcBef>
            </a:pPr>
            <a:r>
              <a:rPr lang="hr-HR" sz="1400" dirty="0">
                <a:solidFill>
                  <a:srgbClr val="002F6C"/>
                </a:solidFill>
                <a:latin typeface="Cabin" pitchFamily="2" charset="-18"/>
              </a:rPr>
              <a:t>A</a:t>
            </a:r>
            <a:r>
              <a:rPr lang="en-GB" sz="1400" dirty="0" err="1" smtClean="0">
                <a:solidFill>
                  <a:srgbClr val="002F6C"/>
                </a:solidFill>
                <a:latin typeface="Cabin" pitchFamily="2" charset="-18"/>
              </a:rPr>
              <a:t>im</a:t>
            </a:r>
            <a:r>
              <a:rPr lang="en-GB" sz="1400" dirty="0">
                <a:solidFill>
                  <a:srgbClr val="002F6C"/>
                </a:solidFill>
                <a:latin typeface="Cabin" pitchFamily="2" charset="-18"/>
              </a:rPr>
              <a:t>: include all publications </a:t>
            </a:r>
            <a:r>
              <a:rPr lang="hr-HR" sz="1400" dirty="0" err="1" smtClean="0">
                <a:solidFill>
                  <a:srgbClr val="002F6C"/>
                </a:solidFill>
                <a:latin typeface="Cabin" pitchFamily="2" charset="-18"/>
              </a:rPr>
              <a:t>in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en-GB" sz="1400" dirty="0">
                <a:solidFill>
                  <a:srgbClr val="002F6C"/>
                </a:solidFill>
                <a:latin typeface="Cabin" pitchFamily="2" charset="-18"/>
              </a:rPr>
              <a:t>clinical 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medicine</a:t>
            </a:r>
            <a:endParaRPr lang="hr-HR" sz="1400" dirty="0" smtClean="0">
              <a:solidFill>
                <a:srgbClr val="002F6C"/>
              </a:solidFill>
              <a:latin typeface="Cabin" pitchFamily="2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solidFill>
                <a:srgbClr val="002F6C"/>
              </a:solidFill>
              <a:latin typeface="Cabin" pitchFamily="2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i="1" dirty="0" smtClean="0">
                <a:solidFill>
                  <a:srgbClr val="002F6C"/>
                </a:solidFill>
                <a:latin typeface="Cabin" pitchFamily="2" charset="-18"/>
              </a:rPr>
              <a:t>Defining </a:t>
            </a:r>
            <a:r>
              <a:rPr lang="en-GB" sz="1400" i="1" dirty="0">
                <a:solidFill>
                  <a:srgbClr val="002F6C"/>
                </a:solidFill>
                <a:latin typeface="Cabin" pitchFamily="2" charset="-18"/>
              </a:rPr>
              <a:t>clinical medicine for database search</a:t>
            </a:r>
          </a:p>
          <a:p>
            <a:pPr marL="360363" indent="-180975">
              <a:lnSpc>
                <a:spcPct val="100000"/>
              </a:lnSpc>
              <a:spcBef>
                <a:spcPts val="0"/>
              </a:spcBef>
            </a:pPr>
            <a:r>
              <a:rPr lang="hr-HR" sz="1400" dirty="0" smtClean="0">
                <a:solidFill>
                  <a:srgbClr val="002F6C"/>
                </a:solidFill>
                <a:latin typeface="Cabin" pitchFamily="2" charset="-18"/>
              </a:rPr>
              <a:t>P</a:t>
            </a:r>
            <a:r>
              <a:rPr lang="en-GB" sz="1400" dirty="0" err="1" smtClean="0">
                <a:solidFill>
                  <a:srgbClr val="002F6C"/>
                </a:solidFill>
                <a:latin typeface="Cabin" pitchFamily="2" charset="-18"/>
              </a:rPr>
              <a:t>ublic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en-GB" sz="1400" dirty="0">
                <a:solidFill>
                  <a:srgbClr val="002F6C"/>
                </a:solidFill>
                <a:latin typeface="Cabin" pitchFamily="2" charset="-18"/>
              </a:rPr>
              <a:t>domain 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records</a:t>
            </a:r>
            <a:endParaRPr lang="hr-HR" sz="1400" dirty="0" smtClean="0">
              <a:solidFill>
                <a:srgbClr val="002F6C"/>
              </a:solidFill>
              <a:latin typeface="Cabin" pitchFamily="2" charset="-18"/>
            </a:endParaRPr>
          </a:p>
          <a:p>
            <a:pPr marL="360363" indent="-180975">
              <a:lnSpc>
                <a:spcPct val="100000"/>
              </a:lnSpc>
              <a:spcBef>
                <a:spcPts val="0"/>
              </a:spcBef>
            </a:pPr>
            <a:r>
              <a:rPr lang="hr-HR" sz="1400" dirty="0" smtClean="0">
                <a:solidFill>
                  <a:srgbClr val="002F6C"/>
                </a:solidFill>
                <a:latin typeface="Cabin" pitchFamily="2" charset="-18"/>
              </a:rPr>
              <a:t>L</a:t>
            </a:r>
            <a:r>
              <a:rPr lang="en-GB" sz="1400" dirty="0" err="1" smtClean="0">
                <a:solidFill>
                  <a:srgbClr val="002F6C"/>
                </a:solidFill>
                <a:latin typeface="Cabin" pitchFamily="2" charset="-18"/>
              </a:rPr>
              <a:t>ist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en-GB" sz="1400" dirty="0">
                <a:solidFill>
                  <a:srgbClr val="002F6C"/>
                </a:solidFill>
                <a:latin typeface="Cabin" pitchFamily="2" charset="-18"/>
              </a:rPr>
              <a:t>of all possible 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names</a:t>
            </a:r>
            <a:r>
              <a:rPr lang="hr-HR" sz="1400" dirty="0" smtClean="0">
                <a:solidFill>
                  <a:srgbClr val="002F6C"/>
                </a:solidFill>
                <a:latin typeface="Cabin" pitchFamily="2" charset="-18"/>
              </a:rPr>
              <a:t> i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n </a:t>
            </a:r>
            <a:r>
              <a:rPr lang="en-GB" sz="1400" dirty="0">
                <a:solidFill>
                  <a:srgbClr val="002F6C"/>
                </a:solidFill>
                <a:latin typeface="Cabin" pitchFamily="2" charset="-18"/>
              </a:rPr>
              <a:t>clinical medicine </a:t>
            </a:r>
            <a:endParaRPr lang="hr-HR" sz="1400" dirty="0" smtClean="0">
              <a:solidFill>
                <a:srgbClr val="002F6C"/>
              </a:solidFill>
              <a:latin typeface="Cabin" pitchFamily="2" charset="-18"/>
            </a:endParaRPr>
          </a:p>
          <a:p>
            <a:pPr marL="628650" indent="-180975">
              <a:lnSpc>
                <a:spcPct val="100000"/>
              </a:lnSpc>
              <a:spcBef>
                <a:spcPts val="0"/>
              </a:spcBef>
            </a:pP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Gather</a:t>
            </a:r>
            <a:endParaRPr lang="hr-HR" sz="1400" dirty="0" smtClean="0">
              <a:solidFill>
                <a:srgbClr val="002F6C"/>
              </a:solidFill>
              <a:latin typeface="Cabin" pitchFamily="2" charset="-18"/>
            </a:endParaRPr>
          </a:p>
          <a:p>
            <a:pPr marL="628650" indent="-180975">
              <a:lnSpc>
                <a:spcPct val="100000"/>
              </a:lnSpc>
              <a:spcBef>
                <a:spcPts val="0"/>
              </a:spcBef>
            </a:pP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Group </a:t>
            </a:r>
            <a:r>
              <a:rPr lang="en-GB" sz="1400" dirty="0">
                <a:solidFill>
                  <a:srgbClr val="002F6C"/>
                </a:solidFill>
                <a:latin typeface="Cabin" pitchFamily="2" charset="-18"/>
              </a:rPr>
              <a:t>by shared relevant 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words</a:t>
            </a:r>
            <a:endParaRPr lang="hr-HR" sz="1400" dirty="0" smtClean="0">
              <a:solidFill>
                <a:srgbClr val="002F6C"/>
              </a:solidFill>
              <a:latin typeface="Cabin" pitchFamily="2" charset="-18"/>
            </a:endParaRPr>
          </a:p>
          <a:p>
            <a:pPr marL="628650" indent="-180975">
              <a:lnSpc>
                <a:spcPct val="100000"/>
              </a:lnSpc>
              <a:spcBef>
                <a:spcPts val="0"/>
              </a:spcBef>
            </a:pPr>
            <a:r>
              <a:rPr lang="hr-HR" sz="1400" dirty="0" smtClean="0">
                <a:solidFill>
                  <a:srgbClr val="002F6C"/>
                </a:solidFill>
                <a:latin typeface="Cabin" pitchFamily="2" charset="-18"/>
              </a:rPr>
              <a:t>T</a:t>
            </a:r>
            <a:r>
              <a:rPr lang="en-GB" sz="1400" dirty="0" err="1" smtClean="0">
                <a:solidFill>
                  <a:srgbClr val="002F6C"/>
                </a:solidFill>
                <a:latin typeface="Cabin" pitchFamily="2" charset="-18"/>
              </a:rPr>
              <a:t>runcate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en-GB" sz="1400" dirty="0">
                <a:solidFill>
                  <a:srgbClr val="002F6C"/>
                </a:solidFill>
                <a:latin typeface="Cabin" pitchFamily="2" charset="-18"/>
              </a:rPr>
              <a:t>where 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possible</a:t>
            </a:r>
            <a:endParaRPr lang="hr-HR" sz="1400" dirty="0" smtClean="0">
              <a:solidFill>
                <a:srgbClr val="002F6C"/>
              </a:solidFill>
              <a:latin typeface="Cabin" pitchFamily="2" charset="-18"/>
            </a:endParaRPr>
          </a:p>
          <a:p>
            <a:pPr marL="628650" indent="-180975">
              <a:lnSpc>
                <a:spcPct val="100000"/>
              </a:lnSpc>
              <a:spcBef>
                <a:spcPts val="0"/>
              </a:spcBef>
            </a:pPr>
            <a:r>
              <a:rPr lang="hr-HR" sz="1400" dirty="0" smtClean="0">
                <a:solidFill>
                  <a:srgbClr val="002F6C"/>
                </a:solidFill>
                <a:latin typeface="Cabin" pitchFamily="2" charset="-18"/>
              </a:rPr>
              <a:t>C</a:t>
            </a:r>
            <a:r>
              <a:rPr lang="en-GB" sz="1400" dirty="0" err="1" smtClean="0">
                <a:solidFill>
                  <a:srgbClr val="002F6C"/>
                </a:solidFill>
                <a:latin typeface="Cabin" pitchFamily="2" charset="-18"/>
              </a:rPr>
              <a:t>ombine</a:t>
            </a:r>
            <a:r>
              <a:rPr lang="hr-HR" sz="14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with </a:t>
            </a:r>
            <a:r>
              <a:rPr lang="en-GB" sz="1400" dirty="0">
                <a:solidFill>
                  <a:srgbClr val="002F6C"/>
                </a:solidFill>
                <a:latin typeface="Cabin" pitchFamily="2" charset="-18"/>
              </a:rPr>
              <a:t>Croatia in the address </a:t>
            </a:r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field</a:t>
            </a:r>
            <a:endParaRPr lang="en-GB" sz="1400" dirty="0">
              <a:solidFill>
                <a:srgbClr val="002F6C"/>
              </a:solidFill>
              <a:latin typeface="Cabin" pitchFamily="2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200" b="1" dirty="0" smtClean="0">
              <a:solidFill>
                <a:srgbClr val="002F6C"/>
              </a:solidFill>
              <a:latin typeface="Cabin" pitchFamily="2" charset="-18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96981" y="6273225"/>
            <a:ext cx="7660640" cy="584775"/>
          </a:xfrm>
          <a:prstGeom prst="rect">
            <a:avLst/>
          </a:prstGeom>
          <a:solidFill>
            <a:srgbClr val="00AAE7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Corresponding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author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: Romana Jadrijević, rjadrijevic@kbsplit.hr</a:t>
            </a:r>
          </a:p>
          <a:p>
            <a:endParaRPr lang="hr-HR" sz="1600" dirty="0">
              <a:solidFill>
                <a:srgbClr val="002F6C"/>
              </a:solidFill>
              <a:latin typeface="Cabin" pitchFamily="2" charset="-18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888182" y="1690688"/>
            <a:ext cx="51492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F6C"/>
                </a:solidFill>
                <a:latin typeface="Cabin" pitchFamily="2" charset="-18"/>
              </a:rPr>
              <a:t>Bibliometric data</a:t>
            </a:r>
          </a:p>
          <a:p>
            <a:r>
              <a:rPr lang="en-GB" sz="1400" dirty="0">
                <a:solidFill>
                  <a:srgbClr val="002F6C"/>
                </a:solidFill>
                <a:latin typeface="Cabin" pitchFamily="2" charset="-18"/>
              </a:rPr>
              <a:t>Inbuilt export for two time periods: 2005-2013 and 2014-2022.</a:t>
            </a:r>
          </a:p>
          <a:p>
            <a:endParaRPr lang="hr-HR" sz="1400" dirty="0" smtClean="0">
              <a:solidFill>
                <a:srgbClr val="002F6C"/>
              </a:solidFill>
              <a:latin typeface="Cabin" pitchFamily="2" charset="-18"/>
            </a:endParaRPr>
          </a:p>
          <a:p>
            <a:r>
              <a:rPr lang="en-GB" sz="1400" dirty="0" smtClean="0">
                <a:solidFill>
                  <a:srgbClr val="002F6C"/>
                </a:solidFill>
                <a:latin typeface="Cabin" pitchFamily="2" charset="-18"/>
              </a:rPr>
              <a:t>Indicators </a:t>
            </a:r>
            <a:r>
              <a:rPr lang="en-GB" sz="1400" dirty="0">
                <a:solidFill>
                  <a:srgbClr val="002F6C"/>
                </a:solidFill>
                <a:latin typeface="Cabin" pitchFamily="2" charset="-18"/>
              </a:rPr>
              <a:t>for comparison: </a:t>
            </a:r>
          </a:p>
          <a:p>
            <a:pPr marL="646112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F6C"/>
                </a:solidFill>
                <a:latin typeface="Cabin" pitchFamily="2" charset="-18"/>
              </a:rPr>
              <a:t>number of authors, </a:t>
            </a:r>
            <a:endParaRPr lang="hr-HR" sz="1400" dirty="0">
              <a:solidFill>
                <a:srgbClr val="002F6C"/>
              </a:solidFill>
              <a:latin typeface="Cabin" pitchFamily="2" charset="-18"/>
            </a:endParaRPr>
          </a:p>
          <a:p>
            <a:pPr marL="646112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F6C"/>
                </a:solidFill>
                <a:latin typeface="Cabin" pitchFamily="2" charset="-18"/>
              </a:rPr>
              <a:t>number of publications, </a:t>
            </a:r>
            <a:endParaRPr lang="hr-HR" sz="1400" dirty="0">
              <a:solidFill>
                <a:srgbClr val="002F6C"/>
              </a:solidFill>
              <a:latin typeface="Cabin" pitchFamily="2" charset="-18"/>
            </a:endParaRPr>
          </a:p>
          <a:p>
            <a:pPr marL="646112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F6C"/>
                </a:solidFill>
                <a:latin typeface="Cabin" pitchFamily="2" charset="-18"/>
              </a:rPr>
              <a:t>times cited (total, total without self-citations, self-citations), </a:t>
            </a:r>
            <a:endParaRPr lang="hr-HR" sz="1400" dirty="0">
              <a:solidFill>
                <a:srgbClr val="002F6C"/>
              </a:solidFill>
              <a:latin typeface="Cabin" pitchFamily="2" charset="-18"/>
            </a:endParaRPr>
          </a:p>
          <a:p>
            <a:pPr marL="646112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F6C"/>
                </a:solidFill>
                <a:latin typeface="Cabin" pitchFamily="2" charset="-18"/>
              </a:rPr>
              <a:t>average citation count per item, </a:t>
            </a:r>
            <a:endParaRPr lang="hr-HR" sz="1400" dirty="0">
              <a:solidFill>
                <a:srgbClr val="002F6C"/>
              </a:solidFill>
              <a:latin typeface="Cabin" pitchFamily="2" charset="-18"/>
            </a:endParaRPr>
          </a:p>
          <a:p>
            <a:pPr marL="646112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F6C"/>
                </a:solidFill>
                <a:latin typeface="Cabin" pitchFamily="2" charset="-18"/>
              </a:rPr>
              <a:t>h-index</a:t>
            </a:r>
            <a:r>
              <a:rPr lang="hr-HR" sz="1400" dirty="0">
                <a:solidFill>
                  <a:srgbClr val="002F6C"/>
                </a:solidFill>
                <a:latin typeface="Cabin" pitchFamily="2" charset="-18"/>
              </a:rPr>
              <a:t>,</a:t>
            </a:r>
          </a:p>
          <a:p>
            <a:pPr marL="646112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F6C"/>
                </a:solidFill>
                <a:latin typeface="Cabin" pitchFamily="2" charset="-18"/>
              </a:rPr>
              <a:t>number and </a:t>
            </a:r>
            <a:r>
              <a:rPr lang="hr-HR" sz="1400" dirty="0">
                <a:solidFill>
                  <a:srgbClr val="002F6C"/>
                </a:solidFill>
                <a:latin typeface="Cabin" pitchFamily="2" charset="-18"/>
              </a:rPr>
              <a:t>%</a:t>
            </a:r>
            <a:r>
              <a:rPr lang="en-US" sz="1400" dirty="0">
                <a:solidFill>
                  <a:srgbClr val="002F6C"/>
                </a:solidFill>
                <a:latin typeface="Cabin" pitchFamily="2" charset="-18"/>
              </a:rPr>
              <a:t> of journal articles and review</a:t>
            </a:r>
            <a:r>
              <a:rPr lang="hr-HR" sz="1400" dirty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400" dirty="0" err="1">
                <a:solidFill>
                  <a:srgbClr val="002F6C"/>
                </a:solidFill>
                <a:latin typeface="Cabin" pitchFamily="2" charset="-18"/>
              </a:rPr>
              <a:t>articles</a:t>
            </a:r>
            <a:r>
              <a:rPr lang="hr-HR" sz="1400" dirty="0">
                <a:solidFill>
                  <a:srgbClr val="002F6C"/>
                </a:solidFill>
                <a:latin typeface="Cabin" pitchFamily="2" charset="-18"/>
              </a:rPr>
              <a:t>.</a:t>
            </a:r>
            <a:endParaRPr lang="en-GB" sz="1400" dirty="0">
              <a:solidFill>
                <a:srgbClr val="002F6C"/>
              </a:solidFill>
              <a:latin typeface="Cabin" pitchFamily="2" charset="-18"/>
            </a:endParaRPr>
          </a:p>
          <a:p>
            <a:endParaRPr lang="hr-HR" sz="1400" b="1" dirty="0">
              <a:solidFill>
                <a:srgbClr val="002F6C"/>
              </a:solidFill>
              <a:latin typeface="Cabin" pitchFamily="2" charset="-18"/>
            </a:endParaRPr>
          </a:p>
          <a:p>
            <a:r>
              <a:rPr lang="en-GB" sz="1400" b="1" dirty="0">
                <a:solidFill>
                  <a:srgbClr val="002F6C"/>
                </a:solidFill>
                <a:latin typeface="Cabin" pitchFamily="2" charset="-18"/>
              </a:rPr>
              <a:t>Statistical methods</a:t>
            </a:r>
          </a:p>
          <a:p>
            <a:pPr marL="628650" indent="-26828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F6C"/>
                </a:solidFill>
                <a:latin typeface="Cabin" pitchFamily="2" charset="-18"/>
              </a:rPr>
              <a:t>Interrupted time-series analysis (ITSA) </a:t>
            </a:r>
            <a:endParaRPr lang="hr-HR" sz="1400" dirty="0" smtClean="0">
              <a:solidFill>
                <a:srgbClr val="002F6C"/>
              </a:solidFill>
              <a:latin typeface="Cabin" pitchFamily="2" charset="-18"/>
            </a:endParaRPr>
          </a:p>
          <a:p>
            <a:pPr marL="628650" indent="-268288">
              <a:buFont typeface="Arial" panose="020B0604020202020204" pitchFamily="34" charset="0"/>
              <a:buChar char="•"/>
            </a:pPr>
            <a:r>
              <a:rPr lang="hr-HR" sz="1400" dirty="0" err="1" smtClean="0">
                <a:solidFill>
                  <a:srgbClr val="002F6C"/>
                </a:solidFill>
                <a:latin typeface="Cabin" pitchFamily="2" charset="-18"/>
              </a:rPr>
              <a:t>via</a:t>
            </a:r>
            <a:r>
              <a:rPr lang="hr-HR" sz="14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en-US" sz="1400" dirty="0">
                <a:solidFill>
                  <a:srgbClr val="002F6C"/>
                </a:solidFill>
                <a:latin typeface="Cabin" pitchFamily="2" charset="-18"/>
              </a:rPr>
              <a:t>Python and Ordinary Least Squares </a:t>
            </a:r>
            <a:r>
              <a:rPr lang="en-US" sz="1400" dirty="0" smtClean="0">
                <a:solidFill>
                  <a:srgbClr val="002F6C"/>
                </a:solidFill>
                <a:latin typeface="Cabin" pitchFamily="2" charset="-18"/>
              </a:rPr>
              <a:t>method</a:t>
            </a:r>
            <a:endParaRPr lang="hr-HR" sz="1400" dirty="0" smtClean="0">
              <a:solidFill>
                <a:srgbClr val="002F6C"/>
              </a:solidFill>
              <a:latin typeface="Cabin" pitchFamily="2" charset="-18"/>
            </a:endParaRPr>
          </a:p>
          <a:p>
            <a:pPr marL="628650" indent="-268288">
              <a:buFont typeface="Arial" panose="020B0604020202020204" pitchFamily="34" charset="0"/>
              <a:buChar char="•"/>
            </a:pPr>
            <a:endParaRPr lang="hr-HR" sz="1400" dirty="0">
              <a:solidFill>
                <a:srgbClr val="002F6C"/>
              </a:solidFill>
              <a:latin typeface="Cabin" pitchFamily="2" charset="-18"/>
            </a:endParaRPr>
          </a:p>
          <a:p>
            <a:pPr marL="628650" indent="-268288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rgbClr val="002F6C"/>
                </a:solidFill>
                <a:latin typeface="Cabin" pitchFamily="2" charset="-18"/>
              </a:rPr>
              <a:t>P</a:t>
            </a:r>
            <a:r>
              <a:rPr lang="en-US" sz="1400" b="1" dirty="0" smtClean="0">
                <a:solidFill>
                  <a:srgbClr val="002F6C"/>
                </a:solidFill>
                <a:latin typeface="Cabin" pitchFamily="2" charset="-18"/>
              </a:rPr>
              <a:t>re- </a:t>
            </a:r>
            <a:r>
              <a:rPr lang="en-US" sz="1400" b="1" dirty="0">
                <a:solidFill>
                  <a:srgbClr val="002F6C"/>
                </a:solidFill>
                <a:latin typeface="Cabin" pitchFamily="2" charset="-18"/>
              </a:rPr>
              <a:t>and post-intervention</a:t>
            </a:r>
            <a:r>
              <a:rPr lang="en-US" sz="1400" dirty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en-US" sz="1400" b="1" dirty="0">
                <a:solidFill>
                  <a:srgbClr val="002F6C"/>
                </a:solidFill>
                <a:latin typeface="Cabin" pitchFamily="2" charset="-18"/>
              </a:rPr>
              <a:t>coefficients and change in slope of the annual value of </a:t>
            </a:r>
            <a:r>
              <a:rPr lang="en-US" sz="1400" b="1" dirty="0" smtClean="0">
                <a:solidFill>
                  <a:srgbClr val="002F6C"/>
                </a:solidFill>
                <a:latin typeface="Cabin" pitchFamily="2" charset="-18"/>
              </a:rPr>
              <a:t>indices</a:t>
            </a:r>
            <a:endParaRPr lang="en-GB" sz="1400" dirty="0">
              <a:solidFill>
                <a:srgbClr val="002F6C"/>
              </a:solidFill>
              <a:latin typeface="Cabin" pitchFamily="2" charset="-18"/>
            </a:endParaRP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41193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00A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hr-HR" b="1" dirty="0" smtClean="0">
                <a:solidFill>
                  <a:srgbClr val="00A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solidFill>
                  <a:srgbClr val="00A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b="1" dirty="0" smtClean="0">
                <a:solidFill>
                  <a:srgbClr val="00A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solidFill>
                  <a:srgbClr val="00A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lang="hr-HR" b="1" dirty="0">
              <a:solidFill>
                <a:srgbClr val="00AA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7098" y="1561853"/>
            <a:ext cx="2578102" cy="41594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002F6C"/>
                </a:solidFill>
                <a:latin typeface="Cabin" pitchFamily="2" charset="-18"/>
              </a:rPr>
              <a:t>EU </a:t>
            </a:r>
            <a:r>
              <a:rPr lang="en-US" sz="1600" dirty="0">
                <a:solidFill>
                  <a:srgbClr val="002F6C"/>
                </a:solidFill>
                <a:latin typeface="Cabin" pitchFamily="2" charset="-18"/>
              </a:rPr>
              <a:t>membership may be used to predict</a:t>
            </a:r>
            <a:r>
              <a:rPr lang="hr-HR" sz="1600" dirty="0">
                <a:solidFill>
                  <a:srgbClr val="002F6C"/>
                </a:solidFill>
                <a:latin typeface="Cabin" pitchFamily="2" charset="-18"/>
              </a:rPr>
              <a:t>:</a:t>
            </a:r>
          </a:p>
          <a:p>
            <a:pPr marL="447675" lvl="1" indent="-268288"/>
            <a:r>
              <a:rPr lang="en-US" sz="1600" dirty="0">
                <a:solidFill>
                  <a:srgbClr val="002F6C"/>
                </a:solidFill>
                <a:latin typeface="Cabin" pitchFamily="2" charset="-18"/>
              </a:rPr>
              <a:t>93.2</a:t>
            </a:r>
            <a:r>
              <a:rPr lang="hr-HR" sz="1600" dirty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en-US" sz="1600" dirty="0">
                <a:solidFill>
                  <a:srgbClr val="002F6C"/>
                </a:solidFill>
                <a:latin typeface="Cabin" pitchFamily="2" charset="-18"/>
              </a:rPr>
              <a:t>% of author number increase in </a:t>
            </a:r>
            <a:r>
              <a:rPr lang="en-US" sz="1600" dirty="0" err="1">
                <a:solidFill>
                  <a:srgbClr val="002F6C"/>
                </a:solidFill>
                <a:latin typeface="Cabin" pitchFamily="2" charset="-18"/>
              </a:rPr>
              <a:t>WoS:CC</a:t>
            </a:r>
            <a:r>
              <a:rPr lang="en-US" sz="1600" dirty="0">
                <a:solidFill>
                  <a:srgbClr val="002F6C"/>
                </a:solidFill>
                <a:latin typeface="Cabin" pitchFamily="2" charset="-18"/>
              </a:rPr>
              <a:t>, </a:t>
            </a:r>
            <a:endParaRPr lang="hr-HR" sz="1600" dirty="0">
              <a:solidFill>
                <a:srgbClr val="002F6C"/>
              </a:solidFill>
              <a:latin typeface="Cabin" pitchFamily="2" charset="-18"/>
            </a:endParaRPr>
          </a:p>
          <a:p>
            <a:pPr marL="447675" lvl="1" indent="-268288"/>
            <a:r>
              <a:rPr lang="en-US" sz="1600" dirty="0">
                <a:solidFill>
                  <a:srgbClr val="002F6C"/>
                </a:solidFill>
                <a:latin typeface="Cabin" pitchFamily="2" charset="-18"/>
              </a:rPr>
              <a:t>95.7 % (</a:t>
            </a:r>
            <a:r>
              <a:rPr lang="en-US" sz="1600" dirty="0" err="1">
                <a:solidFill>
                  <a:srgbClr val="002F6C"/>
                </a:solidFill>
                <a:latin typeface="Cabin" pitchFamily="2" charset="-18"/>
              </a:rPr>
              <a:t>WoS:CC</a:t>
            </a:r>
            <a:r>
              <a:rPr lang="en-US" sz="1600" dirty="0">
                <a:solidFill>
                  <a:srgbClr val="002F6C"/>
                </a:solidFill>
                <a:latin typeface="Cabin" pitchFamily="2" charset="-18"/>
              </a:rPr>
              <a:t>) or 87.9 % (Scopus) of publication number, </a:t>
            </a:r>
            <a:endParaRPr lang="hr-HR" sz="1600" dirty="0">
              <a:solidFill>
                <a:srgbClr val="002F6C"/>
              </a:solidFill>
              <a:latin typeface="Cabin" pitchFamily="2" charset="-18"/>
            </a:endParaRPr>
          </a:p>
          <a:p>
            <a:pPr marL="447675" lvl="1" indent="-268288"/>
            <a:r>
              <a:rPr lang="en-US" sz="1600" dirty="0">
                <a:solidFill>
                  <a:srgbClr val="002F6C"/>
                </a:solidFill>
                <a:latin typeface="Cabin" pitchFamily="2" charset="-18"/>
              </a:rPr>
              <a:t>95.2 % (</a:t>
            </a:r>
            <a:r>
              <a:rPr lang="en-US" sz="1600" dirty="0" err="1">
                <a:solidFill>
                  <a:srgbClr val="002F6C"/>
                </a:solidFill>
                <a:latin typeface="Cabin" pitchFamily="2" charset="-18"/>
              </a:rPr>
              <a:t>WoS:CC</a:t>
            </a:r>
            <a:r>
              <a:rPr lang="en-US" sz="1600" dirty="0">
                <a:solidFill>
                  <a:srgbClr val="002F6C"/>
                </a:solidFill>
                <a:latin typeface="Cabin" pitchFamily="2" charset="-18"/>
              </a:rPr>
              <a:t>) or 88.7 % (Scopus) of journal articles </a:t>
            </a:r>
            <a:r>
              <a:rPr lang="en-US" sz="1600" dirty="0" smtClean="0">
                <a:solidFill>
                  <a:srgbClr val="002F6C"/>
                </a:solidFill>
                <a:latin typeface="Cabin" pitchFamily="2" charset="-18"/>
              </a:rPr>
              <a:t>and </a:t>
            </a:r>
            <a:r>
              <a:rPr lang="en-US" sz="1600" dirty="0">
                <a:solidFill>
                  <a:srgbClr val="002F6C"/>
                </a:solidFill>
                <a:latin typeface="Cabin" pitchFamily="2" charset="-18"/>
              </a:rPr>
              <a:t>reviews</a:t>
            </a:r>
            <a:r>
              <a:rPr lang="en-US" sz="1600" dirty="0" smtClean="0">
                <a:solidFill>
                  <a:srgbClr val="002F6C"/>
                </a:solidFill>
                <a:latin typeface="Cabin" pitchFamily="2" charset="-18"/>
              </a:rPr>
              <a:t>.</a:t>
            </a:r>
            <a:endParaRPr lang="hr-HR" sz="1600" dirty="0" smtClean="0">
              <a:solidFill>
                <a:srgbClr val="002F6C"/>
              </a:solidFill>
              <a:latin typeface="Cabin" pitchFamily="2" charset="-18"/>
            </a:endParaRPr>
          </a:p>
          <a:p>
            <a:pPr marL="0" lvl="1" indent="0">
              <a:buNone/>
            </a:pPr>
            <a:endParaRPr lang="hr-HR" sz="1600" dirty="0" smtClean="0">
              <a:solidFill>
                <a:srgbClr val="002F6C"/>
              </a:solidFill>
              <a:latin typeface="Cabin" pitchFamily="2" charset="-18"/>
            </a:endParaRPr>
          </a:p>
          <a:p>
            <a:pPr marL="0" lvl="1" indent="0">
              <a:buNone/>
            </a:pPr>
            <a:r>
              <a:rPr lang="en-US" sz="1600" dirty="0">
                <a:solidFill>
                  <a:srgbClr val="002F6C"/>
                </a:solidFill>
                <a:latin typeface="Cabin" pitchFamily="2" charset="-18"/>
              </a:rPr>
              <a:t>No citation-related indicators showed increase</a:t>
            </a:r>
            <a:r>
              <a:rPr lang="hr-HR" sz="1600" dirty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significantly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>
                <a:solidFill>
                  <a:srgbClr val="002F6C"/>
                </a:solidFill>
                <a:latin typeface="Cabin" pitchFamily="2" charset="-18"/>
              </a:rPr>
              <a:t>related</a:t>
            </a:r>
            <a:r>
              <a:rPr lang="hr-HR" sz="1600" dirty="0">
                <a:solidFill>
                  <a:srgbClr val="002F6C"/>
                </a:solidFill>
                <a:latin typeface="Cabin" pitchFamily="2" charset="-18"/>
              </a:rPr>
              <a:t> to </a:t>
            </a:r>
            <a:r>
              <a:rPr lang="hr-HR" sz="1600" dirty="0" err="1">
                <a:solidFill>
                  <a:srgbClr val="002F6C"/>
                </a:solidFill>
                <a:latin typeface="Cabin" pitchFamily="2" charset="-18"/>
              </a:rPr>
              <a:t>the</a:t>
            </a:r>
            <a:r>
              <a:rPr lang="hr-HR" sz="1600" dirty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>
                <a:solidFill>
                  <a:srgbClr val="002F6C"/>
                </a:solidFill>
                <a:latin typeface="Cabin" pitchFamily="2" charset="-18"/>
              </a:rPr>
              <a:t>intervention</a:t>
            </a:r>
            <a:r>
              <a:rPr lang="hr-HR" sz="1600" dirty="0">
                <a:solidFill>
                  <a:srgbClr val="002F6C"/>
                </a:solidFill>
                <a:latin typeface="Cabin" pitchFamily="2" charset="-18"/>
              </a:rPr>
              <a:t>.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96981" y="6273225"/>
            <a:ext cx="7660640" cy="584775"/>
          </a:xfrm>
          <a:prstGeom prst="rect">
            <a:avLst/>
          </a:prstGeom>
          <a:solidFill>
            <a:srgbClr val="00AAE7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Corresponding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author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: Romana Jadrijević, rjadrijevic@kbsplit.hr</a:t>
            </a:r>
          </a:p>
          <a:p>
            <a:endParaRPr lang="hr-HR" sz="1600" dirty="0">
              <a:solidFill>
                <a:srgbClr val="002F6C"/>
              </a:solidFill>
              <a:latin typeface="Cabin" pitchFamily="2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1823438"/>
            <a:ext cx="3962400" cy="2396613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3950384" y="4240859"/>
            <a:ext cx="36548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>
                <a:solidFill>
                  <a:srgbClr val="002F6C"/>
                </a:solidFill>
                <a:latin typeface="Cabin" pitchFamily="2" charset="-18"/>
              </a:rPr>
              <a:t>Number</a:t>
            </a:r>
            <a:r>
              <a:rPr lang="hr-HR" sz="1200" dirty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200" dirty="0" err="1">
                <a:solidFill>
                  <a:srgbClr val="002F6C"/>
                </a:solidFill>
                <a:latin typeface="Cabin" pitchFamily="2" charset="-18"/>
              </a:rPr>
              <a:t>of</a:t>
            </a:r>
            <a:r>
              <a:rPr lang="hr-HR" sz="1200" dirty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200" dirty="0" err="1" smtClean="0">
                <a:solidFill>
                  <a:srgbClr val="002F6C"/>
                </a:solidFill>
                <a:latin typeface="Cabin" pitchFamily="2" charset="-18"/>
              </a:rPr>
              <a:t>authors</a:t>
            </a:r>
            <a:r>
              <a:rPr lang="hr-HR" sz="1200" dirty="0" smtClean="0">
                <a:solidFill>
                  <a:srgbClr val="002F6C"/>
                </a:solidFill>
                <a:latin typeface="Cabin" pitchFamily="2" charset="-18"/>
              </a:rPr>
              <a:t> (</a:t>
            </a:r>
            <a:r>
              <a:rPr lang="hr-HR" sz="1200" dirty="0" err="1" smtClean="0">
                <a:solidFill>
                  <a:srgbClr val="002F6C"/>
                </a:solidFill>
                <a:latin typeface="Cabin" pitchFamily="2" charset="-18"/>
              </a:rPr>
              <a:t>WoS</a:t>
            </a:r>
            <a:r>
              <a:rPr lang="hr-HR" sz="1200" dirty="0" smtClean="0">
                <a:solidFill>
                  <a:srgbClr val="002F6C"/>
                </a:solidFill>
                <a:latin typeface="Cabin" pitchFamily="2" charset="-18"/>
              </a:rPr>
              <a:t>: CC)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61" y="1823438"/>
            <a:ext cx="3962400" cy="2422064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8037730" y="4245502"/>
            <a:ext cx="36548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>
                <a:solidFill>
                  <a:srgbClr val="002F6C"/>
                </a:solidFill>
                <a:latin typeface="Cabin" pitchFamily="2" charset="-18"/>
              </a:rPr>
              <a:t>Number</a:t>
            </a:r>
            <a:r>
              <a:rPr lang="hr-HR" sz="1200" dirty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200" dirty="0" err="1">
                <a:solidFill>
                  <a:srgbClr val="002F6C"/>
                </a:solidFill>
                <a:latin typeface="Cabin" pitchFamily="2" charset="-18"/>
              </a:rPr>
              <a:t>of</a:t>
            </a:r>
            <a:r>
              <a:rPr lang="hr-HR" sz="1200" dirty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200" dirty="0" err="1" smtClean="0">
                <a:solidFill>
                  <a:srgbClr val="002F6C"/>
                </a:solidFill>
                <a:latin typeface="Cabin" pitchFamily="2" charset="-18"/>
              </a:rPr>
              <a:t>publications</a:t>
            </a:r>
            <a:r>
              <a:rPr lang="hr-HR" sz="1200" dirty="0" smtClean="0">
                <a:solidFill>
                  <a:srgbClr val="002F6C"/>
                </a:solidFill>
                <a:latin typeface="Cabin" pitchFamily="2" charset="-18"/>
              </a:rPr>
              <a:t> (</a:t>
            </a:r>
            <a:r>
              <a:rPr lang="hr-HR" sz="1200" dirty="0" err="1" smtClean="0">
                <a:solidFill>
                  <a:srgbClr val="002F6C"/>
                </a:solidFill>
                <a:latin typeface="Cabin" pitchFamily="2" charset="-18"/>
              </a:rPr>
              <a:t>Scopus</a:t>
            </a:r>
            <a:r>
              <a:rPr lang="hr-HR" sz="1200" dirty="0" smtClean="0">
                <a:solidFill>
                  <a:srgbClr val="002F6C"/>
                </a:solidFill>
                <a:latin typeface="Cabin" pitchFamily="2" charset="-18"/>
              </a:rPr>
              <a:t>)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4804211" y="5308600"/>
            <a:ext cx="7042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* All </a:t>
            </a:r>
            <a:r>
              <a:rPr lang="hr-HR" sz="1600" dirty="0" err="1">
                <a:solidFill>
                  <a:srgbClr val="002F6C"/>
                </a:solidFill>
                <a:latin typeface="Cabin" pitchFamily="2" charset="-18"/>
              </a:rPr>
              <a:t>graphs</a:t>
            </a:r>
            <a:r>
              <a:rPr lang="hr-HR" sz="1600" dirty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>
                <a:solidFill>
                  <a:srgbClr val="002F6C"/>
                </a:solidFill>
                <a:latin typeface="Cabin" pitchFamily="2" charset="-18"/>
              </a:rPr>
              <a:t>and</a:t>
            </a:r>
            <a:r>
              <a:rPr lang="hr-HR" sz="1600" dirty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>
                <a:solidFill>
                  <a:srgbClr val="002F6C"/>
                </a:solidFill>
                <a:latin typeface="Cabin" pitchFamily="2" charset="-18"/>
              </a:rPr>
              <a:t>full</a:t>
            </a:r>
            <a:r>
              <a:rPr lang="hr-HR" sz="1600" dirty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>
                <a:solidFill>
                  <a:srgbClr val="002F6C"/>
                </a:solidFill>
                <a:latin typeface="Cabin" pitchFamily="2" charset="-18"/>
              </a:rPr>
              <a:t>abstract</a:t>
            </a:r>
            <a:r>
              <a:rPr lang="hr-HR" sz="1600" dirty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>
                <a:solidFill>
                  <a:srgbClr val="002F6C"/>
                </a:solidFill>
                <a:latin typeface="Cabin" pitchFamily="2" charset="-18"/>
              </a:rPr>
              <a:t>available</a:t>
            </a:r>
            <a:r>
              <a:rPr lang="hr-HR" sz="1600" dirty="0">
                <a:solidFill>
                  <a:srgbClr val="002F6C"/>
                </a:solidFill>
                <a:latin typeface="Cabin" pitchFamily="2" charset="-18"/>
              </a:rPr>
              <a:t> at </a:t>
            </a:r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the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institutional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b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</a:br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repository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of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the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>
                <a:solidFill>
                  <a:srgbClr val="002F6C"/>
                </a:solidFill>
                <a:latin typeface="Cabin" pitchFamily="2" charset="-18"/>
              </a:rPr>
              <a:t>University </a:t>
            </a:r>
            <a:r>
              <a:rPr lang="hr-HR" sz="1600" dirty="0" err="1">
                <a:solidFill>
                  <a:srgbClr val="002F6C"/>
                </a:solidFill>
                <a:latin typeface="Cabin" pitchFamily="2" charset="-18"/>
              </a:rPr>
              <a:t>Hospital</a:t>
            </a:r>
            <a:r>
              <a:rPr lang="hr-HR" sz="1600" dirty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>
                <a:solidFill>
                  <a:srgbClr val="002F6C"/>
                </a:solidFill>
                <a:latin typeface="Cabin" pitchFamily="2" charset="-18"/>
              </a:rPr>
              <a:t>of</a:t>
            </a:r>
            <a:r>
              <a:rPr lang="hr-HR" sz="1600" dirty="0">
                <a:solidFill>
                  <a:srgbClr val="002F6C"/>
                </a:solidFill>
                <a:latin typeface="Cabin" pitchFamily="2" charset="-18"/>
              </a:rPr>
              <a:t> Split.</a:t>
            </a:r>
          </a:p>
        </p:txBody>
      </p:sp>
    </p:spTree>
    <p:extLst>
      <p:ext uri="{BB962C8B-B14F-4D97-AF65-F5344CB8AC3E}">
        <p14:creationId xmlns:p14="http://schemas.microsoft.com/office/powerpoint/2010/main" val="27315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00A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hr-HR" b="1" dirty="0">
              <a:solidFill>
                <a:srgbClr val="00AA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73250"/>
            <a:ext cx="8890000" cy="3511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F6C"/>
                </a:solidFill>
                <a:latin typeface="Cabin" pitchFamily="2" charset="-18"/>
              </a:rPr>
              <a:t>A positive impact of EU membership </a:t>
            </a:r>
            <a:r>
              <a:rPr lang="en-US" dirty="0" smtClean="0">
                <a:solidFill>
                  <a:srgbClr val="002F6C"/>
                </a:solidFill>
                <a:latin typeface="Cabin" pitchFamily="2" charset="-18"/>
              </a:rPr>
              <a:t>may help</a:t>
            </a:r>
            <a:r>
              <a:rPr lang="hr-HR" dirty="0" smtClean="0">
                <a:solidFill>
                  <a:srgbClr val="002F6C"/>
                </a:solidFill>
                <a:latin typeface="Cabin" pitchFamily="2" charset="-18"/>
              </a:rPr>
              <a:t>:</a:t>
            </a:r>
          </a:p>
          <a:p>
            <a:pPr lvl="1"/>
            <a:r>
              <a:rPr lang="en-US" dirty="0" smtClean="0">
                <a:solidFill>
                  <a:srgbClr val="002F6C"/>
                </a:solidFill>
                <a:latin typeface="Cabin" pitchFamily="2" charset="-18"/>
              </a:rPr>
              <a:t>Croatia’s decision-makers </a:t>
            </a:r>
            <a:r>
              <a:rPr lang="en-US" dirty="0">
                <a:solidFill>
                  <a:srgbClr val="002F6C"/>
                </a:solidFill>
                <a:latin typeface="Cabin" pitchFamily="2" charset="-18"/>
              </a:rPr>
              <a:t>when deciding on joining other such communities, </a:t>
            </a:r>
            <a:endParaRPr lang="hr-HR" dirty="0" smtClean="0">
              <a:solidFill>
                <a:srgbClr val="002F6C"/>
              </a:solidFill>
              <a:latin typeface="Cabin" pitchFamily="2" charset="-18"/>
            </a:endParaRPr>
          </a:p>
          <a:p>
            <a:pPr lvl="1"/>
            <a:r>
              <a:rPr lang="en-US" dirty="0" smtClean="0">
                <a:solidFill>
                  <a:srgbClr val="002F6C"/>
                </a:solidFill>
                <a:latin typeface="Cabin" pitchFamily="2" charset="-18"/>
              </a:rPr>
              <a:t>decision-makers </a:t>
            </a:r>
            <a:r>
              <a:rPr lang="en-US" dirty="0">
                <a:solidFill>
                  <a:srgbClr val="002F6C"/>
                </a:solidFill>
                <a:latin typeface="Cabin" pitchFamily="2" charset="-18"/>
              </a:rPr>
              <a:t>in similar countries when deciding whether to join the EU or </a:t>
            </a:r>
            <a:r>
              <a:rPr lang="en-US" dirty="0" smtClean="0">
                <a:solidFill>
                  <a:srgbClr val="002F6C"/>
                </a:solidFill>
                <a:latin typeface="Cabin" pitchFamily="2" charset="-18"/>
              </a:rPr>
              <a:t>not</a:t>
            </a:r>
            <a:endParaRPr lang="hr-HR" dirty="0" smtClean="0">
              <a:solidFill>
                <a:srgbClr val="002F6C"/>
              </a:solidFill>
              <a:latin typeface="Cabin" pitchFamily="2" charset="-18"/>
            </a:endParaRPr>
          </a:p>
          <a:p>
            <a:pPr lvl="1"/>
            <a:r>
              <a:rPr lang="hr-HR" dirty="0" smtClean="0">
                <a:solidFill>
                  <a:srgbClr val="002F6C"/>
                </a:solidFill>
                <a:latin typeface="Cabin" pitchFamily="2" charset="-18"/>
              </a:rPr>
              <a:t>m</a:t>
            </a:r>
            <a:r>
              <a:rPr lang="en-US" dirty="0" err="1" smtClean="0">
                <a:solidFill>
                  <a:srgbClr val="002F6C"/>
                </a:solidFill>
                <a:latin typeface="Cabin" pitchFamily="2" charset="-18"/>
              </a:rPr>
              <a:t>ight</a:t>
            </a:r>
            <a:r>
              <a:rPr lang="en-US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en-US" dirty="0">
                <a:solidFill>
                  <a:srgbClr val="002F6C"/>
                </a:solidFill>
                <a:latin typeface="Cabin" pitchFamily="2" charset="-18"/>
              </a:rPr>
              <a:t>instigate others to conduct similar studies to see the full impact </a:t>
            </a:r>
            <a:r>
              <a:rPr lang="hr-HR" dirty="0" err="1" smtClean="0">
                <a:solidFill>
                  <a:srgbClr val="002F6C"/>
                </a:solidFill>
                <a:latin typeface="Cabin" pitchFamily="2" charset="-18"/>
              </a:rPr>
              <a:t>of</a:t>
            </a:r>
            <a:r>
              <a:rPr lang="en-US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en-US" dirty="0">
                <a:solidFill>
                  <a:srgbClr val="002F6C"/>
                </a:solidFill>
                <a:latin typeface="Cabin" pitchFamily="2" charset="-18"/>
              </a:rPr>
              <a:t>formal international relations </a:t>
            </a:r>
            <a:r>
              <a:rPr lang="en-US" dirty="0" smtClean="0">
                <a:solidFill>
                  <a:srgbClr val="002F6C"/>
                </a:solidFill>
                <a:latin typeface="Cabin" pitchFamily="2" charset="-18"/>
              </a:rPr>
              <a:t>on </a:t>
            </a:r>
            <a:r>
              <a:rPr lang="en-US" dirty="0">
                <a:solidFill>
                  <a:srgbClr val="002F6C"/>
                </a:solidFill>
                <a:latin typeface="Cabin" pitchFamily="2" charset="-18"/>
              </a:rPr>
              <a:t>science and scientific production.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96981" y="6273225"/>
            <a:ext cx="7660640" cy="584775"/>
          </a:xfrm>
          <a:prstGeom prst="rect">
            <a:avLst/>
          </a:prstGeom>
          <a:solidFill>
            <a:srgbClr val="00AAE7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Corresponding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author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: Romana Jadrijević, rjadrijevic@kbsplit.hr</a:t>
            </a:r>
          </a:p>
          <a:p>
            <a:endParaRPr lang="hr-HR" sz="1600" dirty="0">
              <a:solidFill>
                <a:srgbClr val="002F6C"/>
              </a:solidFill>
              <a:latin typeface="Cabin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632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2955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r-HR" sz="8000" b="1" dirty="0" err="1" smtClean="0">
                <a:solidFill>
                  <a:srgbClr val="00A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hr-HR" sz="8000" b="1" dirty="0" smtClean="0">
                <a:solidFill>
                  <a:srgbClr val="00A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8000" b="1" dirty="0" err="1" smtClean="0">
                <a:solidFill>
                  <a:srgbClr val="00A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r-HR" sz="8000" b="1" dirty="0" smtClean="0">
                <a:solidFill>
                  <a:srgbClr val="00AA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r-HR" sz="8000" b="1" dirty="0">
              <a:solidFill>
                <a:srgbClr val="00AA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96981" y="6273225"/>
            <a:ext cx="7660640" cy="584775"/>
          </a:xfrm>
          <a:prstGeom prst="rect">
            <a:avLst/>
          </a:prstGeom>
          <a:solidFill>
            <a:srgbClr val="00AAE7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Corresponding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 </a:t>
            </a:r>
            <a:r>
              <a:rPr lang="hr-HR" sz="1600" dirty="0" err="1" smtClean="0">
                <a:solidFill>
                  <a:srgbClr val="002F6C"/>
                </a:solidFill>
                <a:latin typeface="Cabin" pitchFamily="2" charset="-18"/>
              </a:rPr>
              <a:t>author</a:t>
            </a:r>
            <a:r>
              <a:rPr lang="hr-HR" sz="1600" dirty="0" smtClean="0">
                <a:solidFill>
                  <a:srgbClr val="002F6C"/>
                </a:solidFill>
                <a:latin typeface="Cabin" pitchFamily="2" charset="-18"/>
              </a:rPr>
              <a:t>: Romana Jadrijević, rjadrijevic@kbsplit.hr</a:t>
            </a:r>
          </a:p>
          <a:p>
            <a:endParaRPr lang="hr-HR" sz="1600" dirty="0">
              <a:solidFill>
                <a:srgbClr val="002F6C"/>
              </a:solidFill>
              <a:latin typeface="Cabin" pitchFamily="2" charset="-18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96981" y="253461"/>
            <a:ext cx="10515601" cy="87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Bibliometric indicators of Croatian clinical medicine research after joining the EU: interrupted time series analysis</a:t>
            </a:r>
            <a:endParaRPr lang="en-US" sz="2800" b="1" dirty="0">
              <a:solidFill>
                <a:srgbClr val="002F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bin" pitchFamily="2" charset="-18"/>
            </a:endParaRP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364793" y="4708585"/>
            <a:ext cx="9144000" cy="113760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Romana Jadrijević</a:t>
            </a:r>
            <a:r>
              <a:rPr lang="hr-HR" sz="2100" baseline="300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1,2</a:t>
            </a:r>
            <a:r>
              <a:rPr lang="hr-HR" sz="21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, Antonija Mijatović</a:t>
            </a:r>
            <a:r>
              <a:rPr lang="hr-HR" sz="2100" baseline="300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3</a:t>
            </a:r>
            <a:r>
              <a:rPr lang="hr-HR" sz="21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, Ana Marušić</a:t>
            </a:r>
            <a:r>
              <a:rPr lang="hr-HR" sz="2100" baseline="300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1,3</a:t>
            </a:r>
          </a:p>
          <a:p>
            <a:pPr marL="0" indent="0">
              <a:buNone/>
            </a:pPr>
            <a: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1 University </a:t>
            </a:r>
            <a:r>
              <a:rPr lang="hr-HR" sz="1200" dirty="0" err="1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of</a:t>
            </a:r>
            <a: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Split </a:t>
            </a:r>
            <a:r>
              <a:rPr lang="hr-HR" sz="1200" dirty="0" err="1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School</a:t>
            </a:r>
            <a: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</a:t>
            </a:r>
            <a:r>
              <a:rPr lang="hr-HR" sz="1200" dirty="0" err="1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of</a:t>
            </a:r>
            <a: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Medicine, TRIBE </a:t>
            </a:r>
            <a:r>
              <a:rPr lang="hr-HR" sz="1200" dirty="0" err="1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Ph.D</a:t>
            </a:r>
            <a: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. program</a:t>
            </a:r>
            <a:b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</a:br>
            <a: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2 University </a:t>
            </a:r>
            <a:r>
              <a:rPr lang="hr-HR" sz="1200" dirty="0" err="1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Hospital</a:t>
            </a:r>
            <a: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</a:t>
            </a:r>
            <a:r>
              <a:rPr lang="hr-HR" sz="1200" dirty="0" err="1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of</a:t>
            </a:r>
            <a: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Split, Science Department </a:t>
            </a:r>
            <a:b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</a:br>
            <a: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3 University </a:t>
            </a:r>
            <a:r>
              <a:rPr lang="hr-HR" sz="1200" dirty="0" err="1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of</a:t>
            </a:r>
            <a: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Split </a:t>
            </a:r>
            <a:r>
              <a:rPr lang="hr-HR" sz="1200" dirty="0" err="1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School</a:t>
            </a:r>
            <a: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</a:t>
            </a:r>
            <a:r>
              <a:rPr lang="hr-HR" sz="1200" dirty="0" err="1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of</a:t>
            </a:r>
            <a: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Medicine, </a:t>
            </a:r>
            <a:r>
              <a:rPr lang="hr-HR" sz="1200" dirty="0" err="1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Center</a:t>
            </a:r>
            <a: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for </a:t>
            </a:r>
            <a:r>
              <a:rPr lang="hr-HR" sz="1200" dirty="0" err="1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Evidence-based</a:t>
            </a:r>
            <a:r>
              <a:rPr lang="hr-HR" sz="1200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Medicine</a:t>
            </a:r>
          </a:p>
          <a:p>
            <a:pPr marL="0" indent="0">
              <a:buNone/>
            </a:pPr>
            <a:r>
              <a:rPr lang="hr-HR" sz="2100" i="1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Pubmet2023</a:t>
            </a:r>
            <a:br>
              <a:rPr lang="hr-HR" sz="2100" i="1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</a:br>
            <a:r>
              <a:rPr lang="hr-HR" sz="2100" i="1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Zadar, 14 </a:t>
            </a:r>
            <a:r>
              <a:rPr lang="hr-HR" sz="2100" i="1" dirty="0" err="1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September</a:t>
            </a:r>
            <a:r>
              <a:rPr lang="hr-HR" sz="2100" i="1" dirty="0" smtClean="0">
                <a:solidFill>
                  <a:srgbClr val="002F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" pitchFamily="2" charset="-18"/>
              </a:rPr>
              <a:t> 2023.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422" y="5223732"/>
            <a:ext cx="1767369" cy="581608"/>
          </a:xfrm>
          <a:prstGeom prst="rect">
            <a:avLst/>
          </a:prstGeom>
          <a:effectLst>
            <a:outerShdw dir="5400000" algn="ctr" rotWithShape="0">
              <a:schemeClr val="tx1"/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43" y="5277386"/>
            <a:ext cx="982278" cy="56544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24" y="5222802"/>
            <a:ext cx="1516795" cy="6200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288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451</Words>
  <Application>Microsoft Office PowerPoint</Application>
  <PresentationFormat>Široki zaslon</PresentationFormat>
  <Paragraphs>64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Cabin</vt:lpstr>
      <vt:lpstr>Calibri</vt:lpstr>
      <vt:lpstr>Calibri Light</vt:lpstr>
      <vt:lpstr>Tema sustava Office</vt:lpstr>
      <vt:lpstr>Bibliometric indicators of Croatian clinical medicine research after joining the EU: interrupted time series analysis</vt:lpstr>
      <vt:lpstr>Aim</vt:lpstr>
      <vt:lpstr>Methods</vt:lpstr>
      <vt:lpstr>Results and Discussion</vt:lpstr>
      <vt:lpstr>Conclusion</vt:lpstr>
      <vt:lpstr>Thank you!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Romana Jadrijević</dc:creator>
  <cp:lastModifiedBy>Romana Jadrijević</cp:lastModifiedBy>
  <cp:revision>18</cp:revision>
  <dcterms:created xsi:type="dcterms:W3CDTF">2023-05-18T12:08:03Z</dcterms:created>
  <dcterms:modified xsi:type="dcterms:W3CDTF">2023-09-05T09:44:43Z</dcterms:modified>
</cp:coreProperties>
</file>